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handoutMasterIdLst>
    <p:handoutMasterId r:id="rId31"/>
  </p:handoutMasterIdLst>
  <p:sldIdLst>
    <p:sldId id="256" r:id="rId2"/>
    <p:sldId id="257" r:id="rId3"/>
    <p:sldId id="263" r:id="rId4"/>
    <p:sldId id="258" r:id="rId5"/>
    <p:sldId id="259" r:id="rId6"/>
    <p:sldId id="260" r:id="rId7"/>
    <p:sldId id="261" r:id="rId8"/>
    <p:sldId id="262" r:id="rId9"/>
    <p:sldId id="264" r:id="rId10"/>
    <p:sldId id="265" r:id="rId11"/>
    <p:sldId id="267" r:id="rId12"/>
    <p:sldId id="270" r:id="rId13"/>
    <p:sldId id="271" r:id="rId14"/>
    <p:sldId id="272" r:id="rId15"/>
    <p:sldId id="269" r:id="rId16"/>
    <p:sldId id="273" r:id="rId17"/>
    <p:sldId id="274" r:id="rId18"/>
    <p:sldId id="268" r:id="rId19"/>
    <p:sldId id="276" r:id="rId20"/>
    <p:sldId id="277" r:id="rId21"/>
    <p:sldId id="278" r:id="rId22"/>
    <p:sldId id="275" r:id="rId23"/>
    <p:sldId id="280" r:id="rId24"/>
    <p:sldId id="281" r:id="rId25"/>
    <p:sldId id="282" r:id="rId26"/>
    <p:sldId id="283" r:id="rId27"/>
    <p:sldId id="284" r:id="rId28"/>
    <p:sldId id="266" r:id="rId29"/>
    <p:sldId id="285" r:id="rId30"/>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00B050"/>
    <a:srgbClr val="000000"/>
    <a:srgbClr val="2C71FF"/>
    <a:srgbClr val="A3A3A3"/>
    <a:srgbClr val="FFFF00"/>
    <a:srgbClr val="4E005F"/>
    <a:srgbClr val="99FF66"/>
    <a:srgbClr val="E40059"/>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78"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8ACCCC97-C313-443E-87A2-A1815C924D39}" type="datetimeFigureOut">
              <a:rPr lang="en-US" smtClean="0"/>
              <a:t>8/24/2009</a:t>
            </a:fld>
            <a:endParaRPr lang="en-US"/>
          </a:p>
        </p:txBody>
      </p:sp>
      <p:sp>
        <p:nvSpPr>
          <p:cNvPr id="4" name="Footer Placeholder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4450" y="9440863"/>
            <a:ext cx="2949575" cy="496887"/>
          </a:xfrm>
          <a:prstGeom prst="rect">
            <a:avLst/>
          </a:prstGeom>
        </p:spPr>
        <p:txBody>
          <a:bodyPr vert="horz" lIns="91440" tIns="45720" rIns="91440" bIns="45720" rtlCol="0" anchor="b"/>
          <a:lstStyle>
            <a:lvl1pPr algn="r">
              <a:defRPr sz="1200"/>
            </a:lvl1pPr>
          </a:lstStyle>
          <a:p>
            <a:fld id="{6A1FBF90-24AA-4215-8B8F-CA1646D89B55}"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889F0ED0-AB14-4201-AB6A-A9877FF220E2}" type="datetimeFigureOut">
              <a:rPr lang="en-US" smtClean="0"/>
              <a:pPr/>
              <a:t>8/24/2009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3A52702-174B-4B9F-B166-A9F61F80112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9F0ED0-AB14-4201-AB6A-A9877FF220E2}" type="datetimeFigureOut">
              <a:rPr lang="en-US" smtClean="0"/>
              <a:pPr/>
              <a:t>8/24/2009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52702-174B-4B9F-B166-A9F61F80112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89F0ED0-AB14-4201-AB6A-A9877FF220E2}" type="datetimeFigureOut">
              <a:rPr lang="en-US" smtClean="0"/>
              <a:pPr/>
              <a:t>8/24/2009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52702-174B-4B9F-B166-A9F61F80112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889F0ED0-AB14-4201-AB6A-A9877FF220E2}" type="datetimeFigureOut">
              <a:rPr lang="en-US" smtClean="0"/>
              <a:pPr/>
              <a:t>8/24/2009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F3A52702-174B-4B9F-B166-A9F61F80112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889F0ED0-AB14-4201-AB6A-A9877FF220E2}" type="datetimeFigureOut">
              <a:rPr lang="en-US" smtClean="0"/>
              <a:pPr/>
              <a:t>8/24/2009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F3A52702-174B-4B9F-B166-A9F61F801126}"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889F0ED0-AB14-4201-AB6A-A9877FF220E2}" type="datetimeFigureOut">
              <a:rPr lang="en-US" smtClean="0"/>
              <a:pPr/>
              <a:t>8/24/2009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F3A52702-174B-4B9F-B166-A9F61F80112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889F0ED0-AB14-4201-AB6A-A9877FF220E2}" type="datetimeFigureOut">
              <a:rPr lang="en-US" smtClean="0"/>
              <a:pPr/>
              <a:t>8/24/2009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3A52702-174B-4B9F-B166-A9F61F80112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89F0ED0-AB14-4201-AB6A-A9877FF220E2}" type="datetimeFigureOut">
              <a:rPr lang="en-US" smtClean="0"/>
              <a:pPr/>
              <a:t>8/24/2009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A52702-174B-4B9F-B166-A9F61F80112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889F0ED0-AB14-4201-AB6A-A9877FF220E2}" type="datetimeFigureOut">
              <a:rPr lang="en-US" smtClean="0"/>
              <a:pPr/>
              <a:t>8/24/2009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F3A52702-174B-4B9F-B166-A9F61F80112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889F0ED0-AB14-4201-AB6A-A9877FF220E2}" type="datetimeFigureOut">
              <a:rPr lang="en-US" smtClean="0"/>
              <a:pPr/>
              <a:t>8/24/2009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3A52702-174B-4B9F-B166-A9F61F80112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889F0ED0-AB14-4201-AB6A-A9877FF220E2}" type="datetimeFigureOut">
              <a:rPr lang="en-US" smtClean="0"/>
              <a:pPr/>
              <a:t>8/24/2009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3A52702-174B-4B9F-B166-A9F61F80112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000" r="-2000"/>
          </a:stretch>
        </a:blipFill>
        <a:effectLst/>
      </p:bgPr>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89F0ED0-AB14-4201-AB6A-A9877FF220E2}" type="datetimeFigureOut">
              <a:rPr lang="en-US" smtClean="0"/>
              <a:pPr/>
              <a:t>8/24/2009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3A52702-174B-4B9F-B166-A9F61F80112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7.gif"/><Relationship Id="rId4" Type="http://schemas.openxmlformats.org/officeDocument/2006/relationships/image" Target="../media/image17.png"/><Relationship Id="rId9"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24.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500306"/>
            <a:ext cx="8229600" cy="2786082"/>
          </a:xfrm>
          <a:solidFill>
            <a:srgbClr val="FFFF00">
              <a:alpha val="69020"/>
            </a:srgbClr>
          </a:solidFill>
          <a:ln>
            <a:noFill/>
          </a:ln>
        </p:spPr>
        <p:txBody>
          <a:bodyPr>
            <a:noAutofit/>
          </a:bodyPr>
          <a:lstStyle/>
          <a:p>
            <a:pPr algn="ctr"/>
            <a:r>
              <a:rPr lang="en-US" sz="6000" dirty="0" smtClean="0">
                <a:solidFill>
                  <a:schemeClr val="bg1"/>
                </a:solidFill>
              </a:rPr>
              <a:t>Energy Systems</a:t>
            </a:r>
            <a:r>
              <a:rPr lang="en-US" sz="2800" dirty="0" smtClean="0">
                <a:solidFill>
                  <a:schemeClr val="bg1"/>
                </a:solidFill>
              </a:rPr>
              <a:t/>
            </a:r>
            <a:br>
              <a:rPr lang="en-US" sz="2800" dirty="0" smtClean="0">
                <a:solidFill>
                  <a:schemeClr val="bg1"/>
                </a:solidFill>
              </a:rPr>
            </a:br>
            <a:r>
              <a:rPr lang="en-US" sz="2800" dirty="0" smtClean="0">
                <a:solidFill>
                  <a:schemeClr val="bg1"/>
                </a:solidFill>
              </a:rPr>
              <a:t>“DOH” “If I knew exercise meant I had to get off the couch, I would have paid someone else to do it.”</a:t>
            </a:r>
            <a:br>
              <a:rPr lang="en-US" sz="2800" dirty="0" smtClean="0">
                <a:solidFill>
                  <a:schemeClr val="bg1"/>
                </a:solidFill>
              </a:rPr>
            </a:br>
            <a:r>
              <a:rPr lang="en-US" sz="2800" dirty="0" smtClean="0">
                <a:solidFill>
                  <a:schemeClr val="bg1"/>
                </a:solidFill>
              </a:rPr>
              <a:t>Energy Systems</a:t>
            </a:r>
            <a:br>
              <a:rPr lang="en-US" sz="2800" dirty="0" smtClean="0">
                <a:solidFill>
                  <a:schemeClr val="bg1"/>
                </a:solidFill>
              </a:rPr>
            </a:br>
            <a:r>
              <a:rPr lang="en-US" sz="2800" dirty="0" smtClean="0">
                <a:solidFill>
                  <a:schemeClr val="bg1"/>
                </a:solidFill>
              </a:rPr>
              <a:t>“Isn’t a donut energy</a:t>
            </a:r>
            <a:r>
              <a:rPr lang="en-US" sz="2800" dirty="0" smtClean="0">
                <a:solidFill>
                  <a:schemeClr val="bg1"/>
                </a:solidFill>
                <a:latin typeface="Verdana"/>
              </a:rPr>
              <a:t>?</a:t>
            </a:r>
            <a:r>
              <a:rPr lang="en-US" sz="2800" dirty="0" smtClean="0">
                <a:solidFill>
                  <a:schemeClr val="bg1"/>
                </a:solidFill>
              </a:rPr>
              <a:t>” </a:t>
            </a:r>
            <a:endParaRPr lang="en-US" sz="2800" dirty="0">
              <a:solidFill>
                <a:schemeClr val="bg1"/>
              </a:solidFill>
            </a:endParaRPr>
          </a:p>
        </p:txBody>
      </p:sp>
      <p:pic>
        <p:nvPicPr>
          <p:cNvPr id="3" name="Picture 2" descr="chiefwiggum_catchdonut.gif"/>
          <p:cNvPicPr>
            <a:picLocks noChangeAspect="1"/>
          </p:cNvPicPr>
          <p:nvPr/>
        </p:nvPicPr>
        <p:blipFill>
          <a:blip r:embed="rId2"/>
          <a:stretch>
            <a:fillRect/>
          </a:stretch>
        </p:blipFill>
        <p:spPr>
          <a:xfrm flipH="1">
            <a:off x="0" y="3548051"/>
            <a:ext cx="1976089" cy="3309949"/>
          </a:xfrm>
          <a:prstGeom prst="rect">
            <a:avLst/>
          </a:prstGeom>
        </p:spPr>
      </p:pic>
      <p:sp>
        <p:nvSpPr>
          <p:cNvPr id="4" name="TextBox 3"/>
          <p:cNvSpPr txBox="1"/>
          <p:nvPr/>
        </p:nvSpPr>
        <p:spPr>
          <a:xfrm>
            <a:off x="2071670" y="5429264"/>
            <a:ext cx="4000528" cy="923330"/>
          </a:xfrm>
          <a:prstGeom prst="rect">
            <a:avLst/>
          </a:prstGeom>
          <a:solidFill>
            <a:srgbClr val="000000">
              <a:alpha val="60000"/>
            </a:srgbClr>
          </a:solidFill>
        </p:spPr>
        <p:txBody>
          <a:bodyPr wrap="square" rtlCol="0">
            <a:spAutoFit/>
          </a:bodyPr>
          <a:lstStyle/>
          <a:p>
            <a:r>
              <a:rPr lang="en-US" dirty="0" smtClean="0"/>
              <a:t>You’re going to have to be quicker than that Simpson if you want to catch these babies!</a:t>
            </a:r>
            <a:endParaRPr 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500"/>
                                  </p:iterate>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3000" fill="hold"/>
                                        <p:tgtEl>
                                          <p:spTgt spid="3"/>
                                        </p:tgtEl>
                                        <p:attrNameLst>
                                          <p:attrName>ppt_x</p:attrName>
                                        </p:attrNameLst>
                                      </p:cBhvr>
                                      <p:tavLst>
                                        <p:tav tm="0">
                                          <p:val>
                                            <p:strVal val="1+#ppt_w/2"/>
                                          </p:val>
                                        </p:tav>
                                        <p:tav tm="100000">
                                          <p:val>
                                            <p:strVal val="#ppt_x"/>
                                          </p:val>
                                        </p:tav>
                                      </p:tavLst>
                                    </p:anim>
                                    <p:anim calcmode="lin" valueType="num">
                                      <p:cBhvr additive="base">
                                        <p:cTn id="13" dur="3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3000" fill="hold"/>
                                        <p:tgtEl>
                                          <p:spTgt spid="4"/>
                                        </p:tgtEl>
                                        <p:attrNameLst>
                                          <p:attrName>ppt_x</p:attrName>
                                        </p:attrNameLst>
                                      </p:cBhvr>
                                      <p:tavLst>
                                        <p:tav tm="0">
                                          <p:val>
                                            <p:strVal val="1+#ppt_w/2"/>
                                          </p:val>
                                        </p:tav>
                                        <p:tav tm="100000">
                                          <p:val>
                                            <p:strVal val="#ppt_x"/>
                                          </p:val>
                                        </p:tav>
                                      </p:tavLst>
                                    </p:anim>
                                    <p:anim calcmode="lin" valueType="num">
                                      <p:cBhvr additive="base">
                                        <p:cTn id="19" dur="3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xit" presetSubtype="8" fill="hold" nodeType="clickEffect">
                                  <p:stCondLst>
                                    <p:cond delay="0"/>
                                  </p:stCondLst>
                                  <p:childTnLst>
                                    <p:anim calcmode="lin" valueType="num">
                                      <p:cBhvr additive="base">
                                        <p:cTn id="23" dur="500"/>
                                        <p:tgtEl>
                                          <p:spTgt spid="3"/>
                                        </p:tgtEl>
                                        <p:attrNameLst>
                                          <p:attrName>ppt_x</p:attrName>
                                        </p:attrNameLst>
                                      </p:cBhvr>
                                      <p:tavLst>
                                        <p:tav tm="0">
                                          <p:val>
                                            <p:strVal val="ppt_x"/>
                                          </p:val>
                                        </p:tav>
                                        <p:tav tm="100000">
                                          <p:val>
                                            <p:strVal val="0-ppt_w/2"/>
                                          </p:val>
                                        </p:tav>
                                      </p:tavLst>
                                    </p:anim>
                                    <p:anim calcmode="lin" valueType="num">
                                      <p:cBhvr additive="base">
                                        <p:cTn id="24" dur="500"/>
                                        <p:tgtEl>
                                          <p:spTgt spid="3"/>
                                        </p:tgtEl>
                                        <p:attrNameLst>
                                          <p:attrName>ppt_y</p:attrName>
                                        </p:attrNameLst>
                                      </p:cBhvr>
                                      <p:tavLst>
                                        <p:tav tm="0">
                                          <p:val>
                                            <p:strVal val="ppt_y"/>
                                          </p:val>
                                        </p:tav>
                                        <p:tav tm="100000">
                                          <p:val>
                                            <p:strVal val="ppt_y"/>
                                          </p:val>
                                        </p:tav>
                                      </p:tavLst>
                                    </p:anim>
                                    <p:set>
                                      <p:cBhvr>
                                        <p:cTn id="25" dur="1" fill="hold">
                                          <p:stCondLst>
                                            <p:cond delay="499"/>
                                          </p:stCondLst>
                                        </p:cTn>
                                        <p:tgtEl>
                                          <p:spTgt spid="3"/>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2" presetClass="exit" presetSubtype="8" fill="hold" grpId="1" nodeType="clickEffect">
                                  <p:stCondLst>
                                    <p:cond delay="0"/>
                                  </p:stCondLst>
                                  <p:childTnLst>
                                    <p:anim calcmode="lin" valueType="num">
                                      <p:cBhvr additive="base">
                                        <p:cTn id="29" dur="3000"/>
                                        <p:tgtEl>
                                          <p:spTgt spid="4"/>
                                        </p:tgtEl>
                                        <p:attrNameLst>
                                          <p:attrName>ppt_x</p:attrName>
                                        </p:attrNameLst>
                                      </p:cBhvr>
                                      <p:tavLst>
                                        <p:tav tm="0">
                                          <p:val>
                                            <p:strVal val="ppt_x"/>
                                          </p:val>
                                        </p:tav>
                                        <p:tav tm="100000">
                                          <p:val>
                                            <p:strVal val="0-ppt_w/2"/>
                                          </p:val>
                                        </p:tav>
                                      </p:tavLst>
                                    </p:anim>
                                    <p:anim calcmode="lin" valueType="num">
                                      <p:cBhvr additive="base">
                                        <p:cTn id="30" dur="3000"/>
                                        <p:tgtEl>
                                          <p:spTgt spid="4"/>
                                        </p:tgtEl>
                                        <p:attrNameLst>
                                          <p:attrName>ppt_y</p:attrName>
                                        </p:attrNameLst>
                                      </p:cBhvr>
                                      <p:tavLst>
                                        <p:tav tm="0">
                                          <p:val>
                                            <p:strVal val="ppt_y"/>
                                          </p:val>
                                        </p:tav>
                                        <p:tav tm="100000">
                                          <p:val>
                                            <p:strVal val="ppt_y"/>
                                          </p:val>
                                        </p:tav>
                                      </p:tavLst>
                                    </p:anim>
                                    <p:set>
                                      <p:cBhvr>
                                        <p:cTn id="31" dur="1" fill="hold">
                                          <p:stCondLst>
                                            <p:cond delay="2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4"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42900"/>
            <a:ext cx="8229600" cy="1399032"/>
          </a:xfrm>
        </p:spPr>
        <p:txBody>
          <a:bodyPr>
            <a:normAutofit fontScale="90000"/>
          </a:bodyPr>
          <a:lstStyle/>
          <a:p>
            <a:r>
              <a:rPr lang="en-US" dirty="0" smtClean="0">
                <a:solidFill>
                  <a:schemeClr val="bg1"/>
                </a:solidFill>
              </a:rPr>
              <a:t>Three energy systems</a:t>
            </a:r>
            <a:br>
              <a:rPr lang="en-US" dirty="0" smtClean="0">
                <a:solidFill>
                  <a:schemeClr val="bg1"/>
                </a:solidFill>
              </a:rPr>
            </a:br>
            <a:r>
              <a:rPr lang="en-US" sz="2400" dirty="0" smtClean="0">
                <a:solidFill>
                  <a:schemeClr val="bg1"/>
                </a:solidFill>
              </a:rPr>
              <a:t>“That is the most frightening thing we’ve ever seen. No not the energy systems, that butt.”</a:t>
            </a:r>
            <a:endParaRPr lang="en-US" dirty="0">
              <a:solidFill>
                <a:schemeClr val="bg1"/>
              </a:solidFill>
            </a:endParaRPr>
          </a:p>
        </p:txBody>
      </p:sp>
      <p:sp>
        <p:nvSpPr>
          <p:cNvPr id="3" name="Content Placeholder 2"/>
          <p:cNvSpPr>
            <a:spLocks noGrp="1"/>
          </p:cNvSpPr>
          <p:nvPr>
            <p:ph idx="1"/>
          </p:nvPr>
        </p:nvSpPr>
        <p:spPr>
          <a:xfrm>
            <a:off x="428596" y="1214422"/>
            <a:ext cx="8229600" cy="4214842"/>
          </a:xfrm>
          <a:solidFill>
            <a:srgbClr val="00FFFF">
              <a:alpha val="60000"/>
            </a:srgbClr>
          </a:solidFill>
          <a:ln>
            <a:solidFill>
              <a:srgbClr val="00B050"/>
            </a:solidFill>
          </a:ln>
        </p:spPr>
        <p:txBody>
          <a:bodyPr/>
          <a:lstStyle/>
          <a:p>
            <a:pPr marL="578358" indent="-514350">
              <a:buFont typeface="+mj-lt"/>
              <a:buAutoNum type="arabicParenR"/>
            </a:pPr>
            <a:r>
              <a:rPr lang="en-US" dirty="0" smtClean="0">
                <a:solidFill>
                  <a:srgbClr val="FF0000"/>
                </a:solidFill>
              </a:rPr>
              <a:t>The </a:t>
            </a:r>
            <a:r>
              <a:rPr lang="en-US" b="1" dirty="0" smtClean="0">
                <a:solidFill>
                  <a:srgbClr val="FF0000"/>
                </a:solidFill>
              </a:rPr>
              <a:t>__________</a:t>
            </a:r>
            <a:r>
              <a:rPr lang="en-US" dirty="0" smtClean="0">
                <a:solidFill>
                  <a:srgbClr val="FF0000"/>
                </a:solidFill>
              </a:rPr>
              <a:t> System, also called the </a:t>
            </a:r>
            <a:r>
              <a:rPr lang="en-US" b="1" dirty="0" smtClean="0">
                <a:solidFill>
                  <a:srgbClr val="FF0000"/>
                </a:solidFill>
              </a:rPr>
              <a:t>___________</a:t>
            </a:r>
            <a:r>
              <a:rPr lang="en-US" dirty="0" smtClean="0">
                <a:solidFill>
                  <a:srgbClr val="FF0000"/>
                </a:solidFill>
              </a:rPr>
              <a:t> , </a:t>
            </a:r>
            <a:r>
              <a:rPr lang="en-US" b="1" dirty="0" smtClean="0">
                <a:solidFill>
                  <a:srgbClr val="FF0000"/>
                </a:solidFill>
              </a:rPr>
              <a:t>CREATINE ____________, PHOSPHATE </a:t>
            </a:r>
            <a:r>
              <a:rPr lang="en-US" dirty="0" smtClean="0">
                <a:solidFill>
                  <a:srgbClr val="FF0000"/>
                </a:solidFill>
              </a:rPr>
              <a:t>or </a:t>
            </a:r>
            <a:r>
              <a:rPr lang="en-US" b="1" dirty="0" smtClean="0">
                <a:solidFill>
                  <a:srgbClr val="FF0000"/>
                </a:solidFill>
              </a:rPr>
              <a:t>_____________</a:t>
            </a:r>
            <a:r>
              <a:rPr lang="en-US" dirty="0" smtClean="0">
                <a:solidFill>
                  <a:srgbClr val="FF0000"/>
                </a:solidFill>
              </a:rPr>
              <a:t> System.</a:t>
            </a:r>
          </a:p>
          <a:p>
            <a:pPr marL="578358" indent="-514350">
              <a:buFont typeface="+mj-lt"/>
              <a:buAutoNum type="arabicParenR"/>
            </a:pPr>
            <a:r>
              <a:rPr lang="en-US" dirty="0" smtClean="0">
                <a:solidFill>
                  <a:schemeClr val="accent6"/>
                </a:solidFill>
              </a:rPr>
              <a:t>The </a:t>
            </a:r>
            <a:r>
              <a:rPr lang="en-US" b="1" dirty="0" smtClean="0">
                <a:solidFill>
                  <a:schemeClr val="accent6"/>
                </a:solidFill>
              </a:rPr>
              <a:t>L___________ A_____ </a:t>
            </a:r>
            <a:r>
              <a:rPr lang="en-US" dirty="0" smtClean="0">
                <a:solidFill>
                  <a:schemeClr val="accent6"/>
                </a:solidFill>
              </a:rPr>
              <a:t>System, also known as the </a:t>
            </a:r>
            <a:r>
              <a:rPr lang="en-US" b="1" dirty="0" smtClean="0">
                <a:solidFill>
                  <a:schemeClr val="accent6"/>
                </a:solidFill>
              </a:rPr>
              <a:t>ANAEROBIC G__________S </a:t>
            </a:r>
            <a:r>
              <a:rPr lang="en-US" dirty="0" smtClean="0">
                <a:solidFill>
                  <a:schemeClr val="accent6"/>
                </a:solidFill>
              </a:rPr>
              <a:t>or </a:t>
            </a:r>
            <a:r>
              <a:rPr lang="en-US" b="1" dirty="0" smtClean="0">
                <a:solidFill>
                  <a:schemeClr val="accent6"/>
                </a:solidFill>
              </a:rPr>
              <a:t>LACTACID</a:t>
            </a:r>
            <a:r>
              <a:rPr lang="en-US" dirty="0" smtClean="0">
                <a:solidFill>
                  <a:schemeClr val="accent6"/>
                </a:solidFill>
              </a:rPr>
              <a:t> System.</a:t>
            </a:r>
          </a:p>
          <a:p>
            <a:pPr marL="578358" indent="-514350">
              <a:buFont typeface="+mj-lt"/>
              <a:buAutoNum type="arabicParenR"/>
            </a:pPr>
            <a:r>
              <a:rPr lang="en-US" dirty="0" smtClean="0">
                <a:solidFill>
                  <a:schemeClr val="accent3">
                    <a:lumMod val="75000"/>
                  </a:schemeClr>
                </a:solidFill>
              </a:rPr>
              <a:t>The </a:t>
            </a:r>
            <a:r>
              <a:rPr lang="en-US" b="1" dirty="0" smtClean="0">
                <a:solidFill>
                  <a:schemeClr val="accent3">
                    <a:lumMod val="75000"/>
                  </a:schemeClr>
                </a:solidFill>
              </a:rPr>
              <a:t>AEROBIC</a:t>
            </a:r>
            <a:r>
              <a:rPr lang="en-US" dirty="0" smtClean="0">
                <a:solidFill>
                  <a:schemeClr val="accent3">
                    <a:lumMod val="75000"/>
                  </a:schemeClr>
                </a:solidFill>
              </a:rPr>
              <a:t> System, also known as the </a:t>
            </a:r>
            <a:r>
              <a:rPr lang="en-US" b="1" dirty="0" smtClean="0">
                <a:solidFill>
                  <a:schemeClr val="accent3">
                    <a:lumMod val="75000"/>
                  </a:schemeClr>
                </a:solidFill>
              </a:rPr>
              <a:t>O_________N</a:t>
            </a:r>
            <a:r>
              <a:rPr lang="en-US" dirty="0" smtClean="0">
                <a:solidFill>
                  <a:schemeClr val="accent3">
                    <a:lumMod val="75000"/>
                  </a:schemeClr>
                </a:solidFill>
              </a:rPr>
              <a:t> System.</a:t>
            </a:r>
          </a:p>
          <a:p>
            <a:pPr marL="578358" indent="-514350">
              <a:buFont typeface="+mj-lt"/>
              <a:buAutoNum type="arabicParenR"/>
            </a:pPr>
            <a:endParaRPr lang="en-US" dirty="0" smtClean="0">
              <a:solidFill>
                <a:schemeClr val="tx1">
                  <a:lumMod val="95000"/>
                </a:schemeClr>
              </a:solidFill>
            </a:endParaRPr>
          </a:p>
          <a:p>
            <a:pPr marL="578358" indent="-514350">
              <a:buFont typeface="+mj-lt"/>
              <a:buAutoNum type="arabicParenR"/>
            </a:pPr>
            <a:endParaRPr lang="en-US" dirty="0" smtClean="0">
              <a:solidFill>
                <a:schemeClr val="tx1">
                  <a:lumMod val="95000"/>
                </a:schemeClr>
              </a:solidFill>
            </a:endParaRPr>
          </a:p>
          <a:p>
            <a:pPr marL="578358" indent="-514350">
              <a:buFont typeface="+mj-lt"/>
              <a:buAutoNum type="arabicParenR"/>
            </a:pPr>
            <a:endParaRPr lang="en-US" dirty="0" smtClean="0">
              <a:solidFill>
                <a:schemeClr val="tx1">
                  <a:lumMod val="95000"/>
                </a:schemeClr>
              </a:solidFill>
            </a:endParaRPr>
          </a:p>
          <a:p>
            <a:pPr marL="578358" indent="-514350">
              <a:buFont typeface="+mj-lt"/>
              <a:buAutoNum type="arabicParenR"/>
            </a:pPr>
            <a:endParaRPr lang="en-US" dirty="0">
              <a:solidFill>
                <a:schemeClr val="tx1">
                  <a:lumMod val="95000"/>
                </a:schemeClr>
              </a:solidFill>
            </a:endParaRPr>
          </a:p>
        </p:txBody>
      </p:sp>
      <p:pic>
        <p:nvPicPr>
          <p:cNvPr id="4" name="Picture 3" descr="BartLisaScream.gif"/>
          <p:cNvPicPr>
            <a:picLocks noChangeAspect="1"/>
          </p:cNvPicPr>
          <p:nvPr/>
        </p:nvPicPr>
        <p:blipFill>
          <a:blip r:embed="rId2"/>
          <a:stretch>
            <a:fillRect/>
          </a:stretch>
        </p:blipFill>
        <p:spPr>
          <a:xfrm>
            <a:off x="7000884" y="4714884"/>
            <a:ext cx="2143116" cy="21431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to="" calcmode="lin" valueType="num">
                                      <p:cBhvr>
                                        <p:cTn id="12" dur="1" fill="hold"/>
                                        <p:tgtEl>
                                          <p:spTgt spid="4"/>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ssolv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5" presetClass="entr" presetSubtype="0" fill="hold" nodeType="clickEffect">
                                  <p:stCondLst>
                                    <p:cond delay="0"/>
                                  </p:stCondLst>
                                  <p:iterate type="lt">
                                    <p:tmPct val="10000"/>
                                  </p:iterate>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4"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0"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wedge">
                                      <p:cBhvr>
                                        <p:cTn id="2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alpha val="60000"/>
            </a:srgbClr>
          </a:solidFill>
        </p:spPr>
        <p:txBody>
          <a:bodyPr>
            <a:normAutofit/>
          </a:bodyPr>
          <a:lstStyle/>
          <a:p>
            <a:pPr algn="ctr"/>
            <a:r>
              <a:rPr lang="en-US" sz="4000" dirty="0" smtClean="0">
                <a:solidFill>
                  <a:schemeClr val="accent3">
                    <a:lumMod val="75000"/>
                  </a:schemeClr>
                </a:solidFill>
              </a:rPr>
              <a:t>The </a:t>
            </a:r>
            <a:r>
              <a:rPr lang="en-US" sz="4000" dirty="0" smtClean="0">
                <a:solidFill>
                  <a:srgbClr val="FF0000"/>
                </a:solidFill>
              </a:rPr>
              <a:t>3</a:t>
            </a:r>
            <a:r>
              <a:rPr lang="en-US" sz="4000" dirty="0" smtClean="0">
                <a:solidFill>
                  <a:schemeClr val="accent3">
                    <a:lumMod val="75000"/>
                  </a:schemeClr>
                </a:solidFill>
              </a:rPr>
              <a:t> Energy Systems</a:t>
            </a:r>
            <a:r>
              <a:rPr lang="en-US" sz="2000" dirty="0" smtClean="0">
                <a:solidFill>
                  <a:schemeClr val="accent3">
                    <a:lumMod val="75000"/>
                  </a:schemeClr>
                </a:solidFill>
              </a:rPr>
              <a:t/>
            </a:r>
            <a:br>
              <a:rPr lang="en-US" sz="2000" dirty="0" smtClean="0">
                <a:solidFill>
                  <a:schemeClr val="accent3">
                    <a:lumMod val="75000"/>
                  </a:schemeClr>
                </a:solidFill>
              </a:rPr>
            </a:br>
            <a:r>
              <a:rPr lang="en-US" sz="2000" dirty="0" smtClean="0">
                <a:solidFill>
                  <a:schemeClr val="accent3">
                    <a:lumMod val="75000"/>
                  </a:schemeClr>
                </a:solidFill>
              </a:rPr>
              <a:t>“Hey Homer, Is 74 your belt size or your IQ</a:t>
            </a:r>
            <a:r>
              <a:rPr lang="en-US" sz="2000" dirty="0" smtClean="0">
                <a:solidFill>
                  <a:schemeClr val="accent3">
                    <a:lumMod val="75000"/>
                  </a:schemeClr>
                </a:solidFill>
                <a:latin typeface="Verdana"/>
              </a:rPr>
              <a:t>?”</a:t>
            </a:r>
            <a:endParaRPr lang="en-US" sz="2000" dirty="0">
              <a:solidFill>
                <a:schemeClr val="accent3">
                  <a:lumMod val="75000"/>
                </a:schemeClr>
              </a:solidFill>
            </a:endParaRPr>
          </a:p>
        </p:txBody>
      </p:sp>
      <p:sp>
        <p:nvSpPr>
          <p:cNvPr id="5" name="Content Placeholder 4"/>
          <p:cNvSpPr>
            <a:spLocks noGrp="1"/>
          </p:cNvSpPr>
          <p:nvPr>
            <p:ph idx="1"/>
          </p:nvPr>
        </p:nvSpPr>
        <p:spPr>
          <a:solidFill>
            <a:srgbClr val="3399FF">
              <a:alpha val="60000"/>
            </a:srgbClr>
          </a:solidFill>
        </p:spPr>
        <p:txBody>
          <a:bodyPr/>
          <a:lstStyle/>
          <a:p>
            <a:r>
              <a:rPr lang="en-US" dirty="0" smtClean="0">
                <a:solidFill>
                  <a:srgbClr val="C00000"/>
                </a:solidFill>
              </a:rPr>
              <a:t>While it is important to talk about the three energy systems separately, it’s very important that we remain aware of the interplay between the three systems and how they work together during exercise. </a:t>
            </a:r>
          </a:p>
          <a:p>
            <a:endParaRPr lang="en-US" dirty="0">
              <a:solidFill>
                <a:srgbClr val="00B050"/>
              </a:solidFill>
            </a:endParaRPr>
          </a:p>
        </p:txBody>
      </p:sp>
      <p:pic>
        <p:nvPicPr>
          <p:cNvPr id="6" name="Picture 5" descr="simpMoeSzyslak.jpg"/>
          <p:cNvPicPr>
            <a:picLocks noChangeAspect="1"/>
          </p:cNvPicPr>
          <p:nvPr/>
        </p:nvPicPr>
        <p:blipFill>
          <a:blip r:embed="rId2"/>
          <a:stretch>
            <a:fillRect/>
          </a:stretch>
        </p:blipFill>
        <p:spPr>
          <a:xfrm flipH="1">
            <a:off x="0" y="0"/>
            <a:ext cx="1643042" cy="198821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1800" decel="100000" fill="hold"/>
                                        <p:tgtEl>
                                          <p:spTgt spid="2"/>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to="" calcmode="lin" valueType="num">
                                      <p:cBhvr>
                                        <p:cTn id="15" dur="1" fill="hold"/>
                                        <p:tgtEl>
                                          <p:spTgt spid="6"/>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nodeType="clickEffect">
                                  <p:stCondLst>
                                    <p:cond delay="0"/>
                                  </p:stCondLst>
                                  <p:iterate type="lt">
                                    <p:tmPct val="10000"/>
                                  </p:iterate>
                                  <p:childTnLst>
                                    <p:set>
                                      <p:cBhvr>
                                        <p:cTn id="19" dur="1" fill="hold">
                                          <p:stCondLst>
                                            <p:cond delay="0"/>
                                          </p:stCondLst>
                                        </p:cTn>
                                        <p:tgtEl>
                                          <p:spTgt spid="5">
                                            <p:txEl>
                                              <p:pRg st="0" end="0"/>
                                            </p:txEl>
                                          </p:spTgt>
                                        </p:tgtEl>
                                        <p:attrNameLst>
                                          <p:attrName>style.visibility</p:attrName>
                                        </p:attrNameLst>
                                      </p:cBhvr>
                                      <p:to>
                                        <p:strVal val="visible"/>
                                      </p:to>
                                    </p:set>
                                    <p:anim calcmode="lin" valueType="num">
                                      <p:cBhvr>
                                        <p:cTn id="20"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22"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alpha val="60000"/>
            </a:srgbClr>
          </a:solidFill>
        </p:spPr>
        <p:txBody>
          <a:bodyPr/>
          <a:lstStyle/>
          <a:p>
            <a:r>
              <a:rPr lang="en-US" dirty="0" smtClean="0"/>
              <a:t>ATP-PC SYSTEM </a:t>
            </a:r>
            <a:r>
              <a:rPr lang="en-US" sz="2000" dirty="0" smtClean="0"/>
              <a:t>“Just listen to Dr. Bart”</a:t>
            </a:r>
            <a:endParaRPr lang="en-US" dirty="0"/>
          </a:p>
        </p:txBody>
      </p:sp>
      <p:sp>
        <p:nvSpPr>
          <p:cNvPr id="3" name="Content Placeholder 2"/>
          <p:cNvSpPr>
            <a:spLocks noGrp="1"/>
          </p:cNvSpPr>
          <p:nvPr>
            <p:ph idx="1"/>
          </p:nvPr>
        </p:nvSpPr>
        <p:spPr>
          <a:xfrm>
            <a:off x="0" y="1857364"/>
            <a:ext cx="8229600" cy="4786346"/>
          </a:xfrm>
          <a:solidFill>
            <a:schemeClr val="bg1">
              <a:alpha val="60000"/>
            </a:schemeClr>
          </a:solidFill>
        </p:spPr>
        <p:txBody>
          <a:bodyPr>
            <a:normAutofit fontScale="92500" lnSpcReduction="10000"/>
          </a:bodyPr>
          <a:lstStyle/>
          <a:p>
            <a:r>
              <a:rPr lang="en-US" b="1" dirty="0" smtClean="0"/>
              <a:t>ATP for physical activity</a:t>
            </a:r>
          </a:p>
          <a:p>
            <a:r>
              <a:rPr lang="en-US" b="1" dirty="0" smtClean="0"/>
              <a:t>1. Muscles have </a:t>
            </a:r>
            <a:r>
              <a:rPr lang="en-US" b="1" dirty="0" err="1" smtClean="0"/>
              <a:t>s_______s</a:t>
            </a:r>
            <a:r>
              <a:rPr lang="en-US" b="1" dirty="0" smtClean="0"/>
              <a:t> of ATP </a:t>
            </a:r>
            <a:r>
              <a:rPr lang="en-US" dirty="0" smtClean="0"/>
              <a:t>ready for activity.</a:t>
            </a:r>
          </a:p>
          <a:p>
            <a:r>
              <a:rPr lang="en-US" b="1" dirty="0" smtClean="0"/>
              <a:t>2. </a:t>
            </a:r>
            <a:r>
              <a:rPr lang="en-US" b="1" dirty="0" err="1" smtClean="0"/>
              <a:t>M____________t</a:t>
            </a:r>
            <a:r>
              <a:rPr lang="en-US" b="1" dirty="0" smtClean="0"/>
              <a:t> is initiated </a:t>
            </a:r>
            <a:r>
              <a:rPr lang="en-US" dirty="0" smtClean="0"/>
              <a:t>by a message from the Central Nervous System (CNS) to the </a:t>
            </a:r>
            <a:r>
              <a:rPr lang="en-US" dirty="0" err="1" smtClean="0"/>
              <a:t>m_____e</a:t>
            </a:r>
            <a:r>
              <a:rPr lang="en-US" dirty="0" smtClean="0"/>
              <a:t>.</a:t>
            </a:r>
          </a:p>
          <a:p>
            <a:r>
              <a:rPr lang="en-US" b="1" dirty="0" smtClean="0"/>
              <a:t>3. The muscle releases </a:t>
            </a:r>
            <a:r>
              <a:rPr lang="en-US" b="1" dirty="0" err="1" smtClean="0"/>
              <a:t>c_______m</a:t>
            </a:r>
            <a:r>
              <a:rPr lang="en-US" b="1" dirty="0" smtClean="0"/>
              <a:t> salts </a:t>
            </a:r>
            <a:r>
              <a:rPr lang="en-US" dirty="0" smtClean="0"/>
              <a:t>into the muscle depths that activate A___.</a:t>
            </a:r>
          </a:p>
          <a:p>
            <a:r>
              <a:rPr lang="en-US" b="1" dirty="0" smtClean="0"/>
              <a:t>4. ATP loses one of its three </a:t>
            </a:r>
            <a:r>
              <a:rPr lang="en-US" b="1" dirty="0" err="1" smtClean="0"/>
              <a:t>p___________e</a:t>
            </a:r>
            <a:r>
              <a:rPr lang="en-US" b="1" dirty="0" smtClean="0"/>
              <a:t> </a:t>
            </a:r>
            <a:r>
              <a:rPr lang="en-US" dirty="0" smtClean="0"/>
              <a:t>molecules and thereby releases energy for muscle </a:t>
            </a:r>
            <a:r>
              <a:rPr lang="en-US" dirty="0" err="1" smtClean="0"/>
              <a:t>c_____________n</a:t>
            </a:r>
            <a:r>
              <a:rPr lang="en-US" dirty="0" smtClean="0"/>
              <a:t>.</a:t>
            </a:r>
          </a:p>
        </p:txBody>
      </p:sp>
      <p:pic>
        <p:nvPicPr>
          <p:cNvPr id="4" name="Picture 3" descr="bartdr.gif"/>
          <p:cNvPicPr>
            <a:picLocks noChangeAspect="1"/>
          </p:cNvPicPr>
          <p:nvPr/>
        </p:nvPicPr>
        <p:blipFill>
          <a:blip r:embed="rId2"/>
          <a:stretch>
            <a:fillRect/>
          </a:stretch>
        </p:blipFill>
        <p:spPr>
          <a:xfrm flipH="1">
            <a:off x="7888559" y="4619617"/>
            <a:ext cx="1255441" cy="223838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1"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900" decel="100000" fill="hold"/>
                                        <p:tgtEl>
                                          <p:spTgt spid="4"/>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to="" calcmode="lin" valueType="num">
                                      <p:cBhvr>
                                        <p:cTn id="22" dur="1" fill="hold"/>
                                        <p:tgtEl>
                                          <p:spTgt spid="3">
                                            <p:txEl>
                                              <p:pRg st="0" end="0"/>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 to="" calcmode="lin" valueType="num">
                                      <p:cBhvr>
                                        <p:cTn id="27" dur="1" fill="hold"/>
                                        <p:tgtEl>
                                          <p:spTgt spid="3">
                                            <p:txEl>
                                              <p:pRg st="1" end="1"/>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to="" calcmode="lin" valueType="num">
                                      <p:cBhvr>
                                        <p:cTn id="32" dur="1" fill="hold"/>
                                        <p:tgtEl>
                                          <p:spTgt spid="3">
                                            <p:txEl>
                                              <p:pRg st="2" end="2"/>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to="" calcmode="lin" valueType="num">
                                      <p:cBhvr>
                                        <p:cTn id="37" dur="1" fill="hold"/>
                                        <p:tgtEl>
                                          <p:spTgt spid="3">
                                            <p:txEl>
                                              <p:pRg st="3" end="3"/>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to="" calcmode="lin" valueType="num">
                                      <p:cBhvr>
                                        <p:cTn id="42" dur="1" fill="hold"/>
                                        <p:tgtEl>
                                          <p:spTgt spid="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472518" cy="1399032"/>
          </a:xfrm>
          <a:solidFill>
            <a:srgbClr val="00FFFF">
              <a:alpha val="60000"/>
            </a:srgbClr>
          </a:solidFill>
          <a:ln>
            <a:noFill/>
          </a:ln>
        </p:spPr>
        <p:txBody>
          <a:bodyPr/>
          <a:lstStyle/>
          <a:p>
            <a:r>
              <a:rPr lang="en-US" dirty="0" smtClean="0"/>
              <a:t>ATP-PC SYSTEM </a:t>
            </a:r>
            <a:r>
              <a:rPr lang="en-US" sz="2000" dirty="0" smtClean="0">
                <a:solidFill>
                  <a:srgbClr val="FF0000"/>
                </a:solidFill>
              </a:rPr>
              <a:t>(CONTINUED) “me again. 					</a:t>
            </a:r>
            <a:r>
              <a:rPr lang="en-US" sz="2000" smtClean="0">
                <a:solidFill>
                  <a:srgbClr val="FF0000"/>
                </a:solidFill>
              </a:rPr>
              <a:t>			Check </a:t>
            </a:r>
            <a:r>
              <a:rPr lang="en-US" sz="2000" dirty="0" smtClean="0">
                <a:solidFill>
                  <a:srgbClr val="FF0000"/>
                </a:solidFill>
              </a:rPr>
              <a:t>this out”</a:t>
            </a:r>
            <a:endParaRPr lang="en-US" dirty="0"/>
          </a:p>
        </p:txBody>
      </p:sp>
      <p:sp>
        <p:nvSpPr>
          <p:cNvPr id="3" name="Content Placeholder 2"/>
          <p:cNvSpPr>
            <a:spLocks noGrp="1"/>
          </p:cNvSpPr>
          <p:nvPr>
            <p:ph idx="1"/>
          </p:nvPr>
        </p:nvSpPr>
        <p:spPr>
          <a:xfrm>
            <a:off x="0" y="1928802"/>
            <a:ext cx="8229600" cy="4572000"/>
          </a:xfrm>
          <a:solidFill>
            <a:schemeClr val="bg1">
              <a:alpha val="60000"/>
            </a:schemeClr>
          </a:solidFill>
        </p:spPr>
        <p:txBody>
          <a:bodyPr>
            <a:normAutofit/>
          </a:bodyPr>
          <a:lstStyle/>
          <a:p>
            <a:r>
              <a:rPr lang="en-US" b="1" dirty="0" smtClean="0"/>
              <a:t>5. Muscles contract.</a:t>
            </a:r>
          </a:p>
          <a:p>
            <a:r>
              <a:rPr lang="en-US" b="1" dirty="0" smtClean="0"/>
              <a:t>6. ADP amounts build as A__ diminishes.</a:t>
            </a:r>
          </a:p>
          <a:p>
            <a:r>
              <a:rPr lang="en-US" b="1" dirty="0" smtClean="0"/>
              <a:t>7. During aerobic effort or during rest, spare </a:t>
            </a:r>
            <a:r>
              <a:rPr lang="en-US" dirty="0" err="1" smtClean="0"/>
              <a:t>o_____n</a:t>
            </a:r>
            <a:r>
              <a:rPr lang="en-US" dirty="0" smtClean="0"/>
              <a:t> allows the reattachment of loose P with the A___, thus creating more A___.</a:t>
            </a:r>
          </a:p>
          <a:p>
            <a:r>
              <a:rPr lang="en-US" b="1" dirty="0" smtClean="0"/>
              <a:t>8. More ATP is constantly created during </a:t>
            </a:r>
            <a:r>
              <a:rPr lang="en-US" dirty="0" err="1" smtClean="0"/>
              <a:t>r___t</a:t>
            </a:r>
            <a:r>
              <a:rPr lang="en-US" dirty="0" smtClean="0"/>
              <a:t> or during the activity depending on the </a:t>
            </a:r>
            <a:r>
              <a:rPr lang="en-US" dirty="0" err="1" smtClean="0"/>
              <a:t>i_________y</a:t>
            </a:r>
            <a:r>
              <a:rPr lang="en-US" dirty="0" smtClean="0"/>
              <a:t> of the exercise.</a:t>
            </a:r>
          </a:p>
          <a:p>
            <a:endParaRPr lang="en-US" dirty="0"/>
          </a:p>
        </p:txBody>
      </p:sp>
      <p:pic>
        <p:nvPicPr>
          <p:cNvPr id="4" name="Picture 3" descr="bartdr.gif"/>
          <p:cNvPicPr>
            <a:picLocks noChangeAspect="1"/>
          </p:cNvPicPr>
          <p:nvPr/>
        </p:nvPicPr>
        <p:blipFill>
          <a:blip r:embed="rId2"/>
          <a:stretch>
            <a:fillRect/>
          </a:stretch>
        </p:blipFill>
        <p:spPr>
          <a:xfrm flipH="1">
            <a:off x="7928626" y="1928802"/>
            <a:ext cx="1215374" cy="21669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ppt_x</p:attrName>
                                        </p:attrNameLst>
                                      </p:cBhvr>
                                      <p:tavLst>
                                        <p:tav tm="0">
                                          <p:val>
                                            <p:strVal val="#ppt_x"/>
                                          </p:val>
                                        </p:tav>
                                        <p:tav tm="100000">
                                          <p:val>
                                            <p:strVal val="#ppt_x"/>
                                          </p:val>
                                        </p:tav>
                                      </p:tavLst>
                                    </p:anim>
                                    <p:anim calcmode="lin" valueType="num">
                                      <p:cBhvr>
                                        <p:cTn id="16" dur="1800" decel="100000" fill="hold"/>
                                        <p:tgtEl>
                                          <p:spTgt spid="4"/>
                                        </p:tgtEl>
                                        <p:attrNameLst>
                                          <p:attrName>ppt_y</p:attrName>
                                        </p:attrNameLst>
                                      </p:cBhvr>
                                      <p:tavLst>
                                        <p:tav tm="0">
                                          <p:val>
                                            <p:strVal val="#ppt_y+1"/>
                                          </p:val>
                                        </p:tav>
                                        <p:tav tm="100000">
                                          <p:val>
                                            <p:strVal val="#ppt_y-.03"/>
                                          </p:val>
                                        </p:tav>
                                      </p:tavLst>
                                    </p:anim>
                                    <p:anim calcmode="lin" valueType="num">
                                      <p:cBhvr>
                                        <p:cTn id="17"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to="" calcmode="lin" valueType="num">
                                      <p:cBhvr>
                                        <p:cTn id="22" dur="1" fill="hold"/>
                                        <p:tgtEl>
                                          <p:spTgt spid="3">
                                            <p:txEl>
                                              <p:pRg st="0" end="0"/>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 to="" calcmode="lin" valueType="num">
                                      <p:cBhvr>
                                        <p:cTn id="27" dur="1" fill="hold"/>
                                        <p:tgtEl>
                                          <p:spTgt spid="3">
                                            <p:txEl>
                                              <p:pRg st="1" end="1"/>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to="" calcmode="lin" valueType="num">
                                      <p:cBhvr>
                                        <p:cTn id="32" dur="1" fill="hold"/>
                                        <p:tgtEl>
                                          <p:spTgt spid="3">
                                            <p:txEl>
                                              <p:pRg st="2" end="2"/>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to="" calcmode="lin" valueType="num">
                                      <p:cBhvr>
                                        <p:cTn id="37" dur="1" fill="hold"/>
                                        <p:tgtEl>
                                          <p:spTgt spid="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a:stretch>
            <a:fillRect/>
          </a:stretch>
        </p:blipFill>
        <p:spPr bwMode="auto">
          <a:xfrm>
            <a:off x="3929058" y="0"/>
            <a:ext cx="1071570" cy="953959"/>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5000627" y="1214422"/>
            <a:ext cx="1250165" cy="2000264"/>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a:srcRect/>
          <a:stretch>
            <a:fillRect/>
          </a:stretch>
        </p:blipFill>
        <p:spPr bwMode="auto">
          <a:xfrm>
            <a:off x="6715139" y="2928934"/>
            <a:ext cx="2466259" cy="1214446"/>
          </a:xfrm>
          <a:prstGeom prst="rect">
            <a:avLst/>
          </a:prstGeom>
          <a:noFill/>
          <a:ln w="9525">
            <a:noFill/>
            <a:miter lim="800000"/>
            <a:headEnd/>
            <a:tailEnd/>
          </a:ln>
          <a:effectLst/>
        </p:spPr>
      </p:pic>
      <p:pic>
        <p:nvPicPr>
          <p:cNvPr id="1030" name="Picture 6"/>
          <p:cNvPicPr>
            <a:picLocks noChangeAspect="1" noChangeArrowheads="1"/>
          </p:cNvPicPr>
          <p:nvPr/>
        </p:nvPicPr>
        <p:blipFill>
          <a:blip r:embed="rId5"/>
          <a:srcRect/>
          <a:stretch>
            <a:fillRect/>
          </a:stretch>
        </p:blipFill>
        <p:spPr bwMode="auto">
          <a:xfrm>
            <a:off x="5989372" y="5000636"/>
            <a:ext cx="1406806" cy="1228729"/>
          </a:xfrm>
          <a:prstGeom prst="rect">
            <a:avLst/>
          </a:prstGeom>
          <a:noFill/>
          <a:ln w="9525">
            <a:noFill/>
            <a:miter lim="800000"/>
            <a:headEnd/>
            <a:tailEnd/>
          </a:ln>
          <a:effectLst/>
        </p:spPr>
      </p:pic>
      <p:pic>
        <p:nvPicPr>
          <p:cNvPr id="1031" name="Picture 7"/>
          <p:cNvPicPr>
            <a:picLocks noChangeAspect="1" noChangeArrowheads="1"/>
          </p:cNvPicPr>
          <p:nvPr/>
        </p:nvPicPr>
        <p:blipFill>
          <a:blip r:embed="rId6"/>
          <a:srcRect/>
          <a:stretch>
            <a:fillRect/>
          </a:stretch>
        </p:blipFill>
        <p:spPr bwMode="auto">
          <a:xfrm>
            <a:off x="3071802" y="5143512"/>
            <a:ext cx="1409704" cy="1569898"/>
          </a:xfrm>
          <a:prstGeom prst="rect">
            <a:avLst/>
          </a:prstGeom>
          <a:noFill/>
          <a:ln w="9525">
            <a:noFill/>
            <a:miter lim="800000"/>
            <a:headEnd/>
            <a:tailEnd/>
          </a:ln>
          <a:effectLst/>
        </p:spPr>
      </p:pic>
      <p:pic>
        <p:nvPicPr>
          <p:cNvPr id="1032" name="Picture 8"/>
          <p:cNvPicPr>
            <a:picLocks noChangeAspect="1" noChangeArrowheads="1"/>
          </p:cNvPicPr>
          <p:nvPr/>
        </p:nvPicPr>
        <p:blipFill>
          <a:blip r:embed="rId7"/>
          <a:srcRect/>
          <a:stretch>
            <a:fillRect/>
          </a:stretch>
        </p:blipFill>
        <p:spPr bwMode="auto">
          <a:xfrm>
            <a:off x="428596" y="3837398"/>
            <a:ext cx="1719267" cy="1582334"/>
          </a:xfrm>
          <a:prstGeom prst="rect">
            <a:avLst/>
          </a:prstGeom>
          <a:noFill/>
          <a:ln w="9525">
            <a:noFill/>
            <a:miter lim="800000"/>
            <a:headEnd/>
            <a:tailEnd/>
          </a:ln>
          <a:effectLst/>
        </p:spPr>
      </p:pic>
      <p:pic>
        <p:nvPicPr>
          <p:cNvPr id="1033" name="Picture 9"/>
          <p:cNvPicPr>
            <a:picLocks noChangeAspect="1" noChangeArrowheads="1"/>
          </p:cNvPicPr>
          <p:nvPr/>
        </p:nvPicPr>
        <p:blipFill>
          <a:blip r:embed="rId8"/>
          <a:srcRect/>
          <a:stretch>
            <a:fillRect/>
          </a:stretch>
        </p:blipFill>
        <p:spPr bwMode="auto">
          <a:xfrm>
            <a:off x="42831" y="1857364"/>
            <a:ext cx="1343029" cy="1119191"/>
          </a:xfrm>
          <a:prstGeom prst="rect">
            <a:avLst/>
          </a:prstGeom>
          <a:noFill/>
          <a:ln w="9525">
            <a:noFill/>
            <a:miter lim="800000"/>
            <a:headEnd/>
            <a:tailEnd/>
          </a:ln>
          <a:effectLst/>
        </p:spPr>
      </p:pic>
      <p:pic>
        <p:nvPicPr>
          <p:cNvPr id="1034" name="Picture 10"/>
          <p:cNvPicPr>
            <a:picLocks noChangeAspect="1" noChangeArrowheads="1"/>
          </p:cNvPicPr>
          <p:nvPr/>
        </p:nvPicPr>
        <p:blipFill>
          <a:blip r:embed="rId9"/>
          <a:srcRect/>
          <a:stretch>
            <a:fillRect/>
          </a:stretch>
        </p:blipFill>
        <p:spPr bwMode="auto">
          <a:xfrm>
            <a:off x="1071538" y="285728"/>
            <a:ext cx="1905005" cy="975363"/>
          </a:xfrm>
          <a:prstGeom prst="rect">
            <a:avLst/>
          </a:prstGeom>
          <a:noFill/>
          <a:ln w="9525">
            <a:noFill/>
            <a:miter lim="800000"/>
            <a:headEnd/>
            <a:tailEnd/>
          </a:ln>
          <a:effectLst/>
        </p:spPr>
      </p:pic>
      <p:sp>
        <p:nvSpPr>
          <p:cNvPr id="19" name="Right Arrow 18"/>
          <p:cNvSpPr/>
          <p:nvPr/>
        </p:nvSpPr>
        <p:spPr>
          <a:xfrm rot="3681581">
            <a:off x="4900814" y="687371"/>
            <a:ext cx="754062" cy="2199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p:cNvSpPr>
            <a:spLocks noGrp="1"/>
          </p:cNvSpPr>
          <p:nvPr>
            <p:ph type="title"/>
          </p:nvPr>
        </p:nvSpPr>
        <p:spPr>
          <a:xfrm rot="19449326">
            <a:off x="444897" y="1209835"/>
            <a:ext cx="762789" cy="2293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a:bodyPr>
          <a:lstStyle/>
          <a:p>
            <a:endParaRPr lang="en-US" dirty="0"/>
          </a:p>
        </p:txBody>
      </p:sp>
      <p:sp>
        <p:nvSpPr>
          <p:cNvPr id="21" name="Right Arrow 20"/>
          <p:cNvSpPr/>
          <p:nvPr/>
        </p:nvSpPr>
        <p:spPr>
          <a:xfrm rot="6893545">
            <a:off x="7097240" y="4492750"/>
            <a:ext cx="754062" cy="2212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rot="9340656">
            <a:off x="4863994" y="5861747"/>
            <a:ext cx="754062" cy="1928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rot="13308442">
            <a:off x="2192309" y="5580993"/>
            <a:ext cx="754062" cy="2212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rot="14050376">
            <a:off x="1004909" y="3331623"/>
            <a:ext cx="754062" cy="2212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rot="20584621">
            <a:off x="3016244" y="747875"/>
            <a:ext cx="754062" cy="2212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rot="1655452">
            <a:off x="6407446" y="2365922"/>
            <a:ext cx="754062" cy="2212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descr="mrburns.gif"/>
          <p:cNvPicPr>
            <a:picLocks noChangeAspect="1"/>
          </p:cNvPicPr>
          <p:nvPr/>
        </p:nvPicPr>
        <p:blipFill>
          <a:blip r:embed="rId10"/>
          <a:stretch>
            <a:fillRect/>
          </a:stretch>
        </p:blipFill>
        <p:spPr>
          <a:xfrm flipH="1">
            <a:off x="1714480" y="1571612"/>
            <a:ext cx="937644" cy="2547947"/>
          </a:xfrm>
          <a:prstGeom prst="rect">
            <a:avLst/>
          </a:prstGeom>
        </p:spPr>
      </p:pic>
      <p:sp>
        <p:nvSpPr>
          <p:cNvPr id="28" name="TextBox 27"/>
          <p:cNvSpPr txBox="1"/>
          <p:nvPr/>
        </p:nvSpPr>
        <p:spPr>
          <a:xfrm>
            <a:off x="3071802" y="3429000"/>
            <a:ext cx="3071834" cy="1200329"/>
          </a:xfrm>
          <a:prstGeom prst="rect">
            <a:avLst/>
          </a:prstGeom>
          <a:solidFill>
            <a:srgbClr val="000000">
              <a:alpha val="60000"/>
            </a:srgbClr>
          </a:solidFill>
        </p:spPr>
        <p:txBody>
          <a:bodyPr wrap="square" rtlCol="0">
            <a:spAutoFit/>
          </a:bodyPr>
          <a:lstStyle/>
          <a:p>
            <a:r>
              <a:rPr lang="en-US" dirty="0" smtClean="0"/>
              <a:t>“Quick </a:t>
            </a:r>
            <a:r>
              <a:rPr lang="en-US" dirty="0" err="1" smtClean="0"/>
              <a:t>Smythers</a:t>
            </a:r>
            <a:r>
              <a:rPr lang="en-US" dirty="0" smtClean="0"/>
              <a:t>, suck all of the energy from this jogging monkey, quickly I’m fading fast.”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to="" calcmode="lin" valueType="num">
                                      <p:cBhvr>
                                        <p:cTn id="7" dur="1" fill="hold"/>
                                        <p:tgtEl>
                                          <p:spTgt spid="1027"/>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 to="" calcmode="lin" valueType="num">
                                      <p:cBhvr>
                                        <p:cTn id="12" dur="1" fill="hold"/>
                                        <p:tgtEl>
                                          <p:spTgt spid="19"/>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 to="" calcmode="lin" valueType="num">
                                      <p:cBhvr>
                                        <p:cTn id="17" dur="1" fill="hold"/>
                                        <p:tgtEl>
                                          <p:spTgt spid="1028"/>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 to="" calcmode="lin" valueType="num">
                                      <p:cBhvr>
                                        <p:cTn id="22" dur="1" fill="hold"/>
                                        <p:tgtEl>
                                          <p:spTgt spid="26"/>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029"/>
                                        </p:tgtEl>
                                        <p:attrNameLst>
                                          <p:attrName>style.visibility</p:attrName>
                                        </p:attrNameLst>
                                      </p:cBhvr>
                                      <p:to>
                                        <p:strVal val="visible"/>
                                      </p:to>
                                    </p:set>
                                    <p:anim to="" calcmode="lin" valueType="num">
                                      <p:cBhvr>
                                        <p:cTn id="27" dur="1" fill="hold"/>
                                        <p:tgtEl>
                                          <p:spTgt spid="1029"/>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 to="" calcmode="lin" valueType="num">
                                      <p:cBhvr>
                                        <p:cTn id="32" dur="1" fill="hold"/>
                                        <p:tgtEl>
                                          <p:spTgt spid="21"/>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1030"/>
                                        </p:tgtEl>
                                        <p:attrNameLst>
                                          <p:attrName>style.visibility</p:attrName>
                                        </p:attrNameLst>
                                      </p:cBhvr>
                                      <p:to>
                                        <p:strVal val="visible"/>
                                      </p:to>
                                    </p:set>
                                    <p:anim to="" calcmode="lin" valueType="num">
                                      <p:cBhvr>
                                        <p:cTn id="37" dur="1" fill="hold"/>
                                        <p:tgtEl>
                                          <p:spTgt spid="1030"/>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 to="" calcmode="lin" valueType="num">
                                      <p:cBhvr>
                                        <p:cTn id="42" dur="1" fill="hold"/>
                                        <p:tgtEl>
                                          <p:spTgt spid="22"/>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0"/>
                                          </p:stCondLst>
                                        </p:cTn>
                                        <p:tgtEl>
                                          <p:spTgt spid="1031"/>
                                        </p:tgtEl>
                                        <p:attrNameLst>
                                          <p:attrName>style.visibility</p:attrName>
                                        </p:attrNameLst>
                                      </p:cBhvr>
                                      <p:to>
                                        <p:strVal val="visible"/>
                                      </p:to>
                                    </p:set>
                                    <p:anim to="" calcmode="lin" valueType="num">
                                      <p:cBhvr>
                                        <p:cTn id="47" dur="1" fill="hold"/>
                                        <p:tgtEl>
                                          <p:spTgt spid="1031"/>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 to="" calcmode="lin" valueType="num">
                                      <p:cBhvr>
                                        <p:cTn id="52" dur="1" fill="hold"/>
                                        <p:tgtEl>
                                          <p:spTgt spid="23"/>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nodeType="clickEffect">
                                  <p:stCondLst>
                                    <p:cond delay="0"/>
                                  </p:stCondLst>
                                  <p:childTnLst>
                                    <p:set>
                                      <p:cBhvr>
                                        <p:cTn id="56" dur="1" fill="hold">
                                          <p:stCondLst>
                                            <p:cond delay="0"/>
                                          </p:stCondLst>
                                        </p:cTn>
                                        <p:tgtEl>
                                          <p:spTgt spid="1032"/>
                                        </p:tgtEl>
                                        <p:attrNameLst>
                                          <p:attrName>style.visibility</p:attrName>
                                        </p:attrNameLst>
                                      </p:cBhvr>
                                      <p:to>
                                        <p:strVal val="visible"/>
                                      </p:to>
                                    </p:set>
                                    <p:anim to="" calcmode="lin" valueType="num">
                                      <p:cBhvr>
                                        <p:cTn id="57" dur="1" fill="hold"/>
                                        <p:tgtEl>
                                          <p:spTgt spid="1032"/>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grpId="0" nodeType="clickEffect">
                                  <p:stCondLst>
                                    <p:cond delay="0"/>
                                  </p:stCondLst>
                                  <p:childTnLst>
                                    <p:set>
                                      <p:cBhvr>
                                        <p:cTn id="61" dur="1" fill="hold">
                                          <p:stCondLst>
                                            <p:cond delay="0"/>
                                          </p:stCondLst>
                                        </p:cTn>
                                        <p:tgtEl>
                                          <p:spTgt spid="24"/>
                                        </p:tgtEl>
                                        <p:attrNameLst>
                                          <p:attrName>style.visibility</p:attrName>
                                        </p:attrNameLst>
                                      </p:cBhvr>
                                      <p:to>
                                        <p:strVal val="visible"/>
                                      </p:to>
                                    </p:set>
                                    <p:anim to="" calcmode="lin" valueType="num">
                                      <p:cBhvr>
                                        <p:cTn id="62" dur="1" fill="hold"/>
                                        <p:tgtEl>
                                          <p:spTgt spid="24"/>
                                        </p:tgtEl>
                                        <p:attrNameLst>
                                          <p:attrName/>
                                        </p:attrNameLst>
                                      </p:cBhvr>
                                    </p:anim>
                                  </p:childTnLst>
                                </p:cTn>
                              </p:par>
                            </p:childTnLst>
                          </p:cTn>
                        </p:par>
                      </p:childTnLst>
                    </p:cTn>
                  </p:par>
                  <p:par>
                    <p:cTn id="63" fill="hold">
                      <p:stCondLst>
                        <p:cond delay="indefinite"/>
                      </p:stCondLst>
                      <p:childTnLst>
                        <p:par>
                          <p:cTn id="64" fill="hold">
                            <p:stCondLst>
                              <p:cond delay="0"/>
                            </p:stCondLst>
                            <p:childTnLst>
                              <p:par>
                                <p:cTn id="65" presetID="24" presetClass="entr" presetSubtype="0" fill="hold" nodeType="clickEffect">
                                  <p:stCondLst>
                                    <p:cond delay="0"/>
                                  </p:stCondLst>
                                  <p:childTnLst>
                                    <p:set>
                                      <p:cBhvr>
                                        <p:cTn id="66" dur="1" fill="hold">
                                          <p:stCondLst>
                                            <p:cond delay="0"/>
                                          </p:stCondLst>
                                        </p:cTn>
                                        <p:tgtEl>
                                          <p:spTgt spid="1033"/>
                                        </p:tgtEl>
                                        <p:attrNameLst>
                                          <p:attrName>style.visibility</p:attrName>
                                        </p:attrNameLst>
                                      </p:cBhvr>
                                      <p:to>
                                        <p:strVal val="visible"/>
                                      </p:to>
                                    </p:set>
                                    <p:anim to="" calcmode="lin" valueType="num">
                                      <p:cBhvr>
                                        <p:cTn id="67" dur="1" fill="hold"/>
                                        <p:tgtEl>
                                          <p:spTgt spid="1033"/>
                                        </p:tgtEl>
                                        <p:attrNameLst>
                                          <p:attrName/>
                                        </p:attrNameLst>
                                      </p:cBhvr>
                                    </p:anim>
                                  </p:childTnLst>
                                </p:cTn>
                              </p:par>
                            </p:childTnLst>
                          </p:cTn>
                        </p:par>
                      </p:childTnLst>
                    </p:cTn>
                  </p:par>
                  <p:par>
                    <p:cTn id="68" fill="hold">
                      <p:stCondLst>
                        <p:cond delay="indefinite"/>
                      </p:stCondLst>
                      <p:childTnLst>
                        <p:par>
                          <p:cTn id="69" fill="hold">
                            <p:stCondLst>
                              <p:cond delay="0"/>
                            </p:stCondLst>
                            <p:childTnLst>
                              <p:par>
                                <p:cTn id="70" presetID="24" presetClass="entr" presetSubtype="0" fill="hold" grpId="0" nodeType="clickEffect">
                                  <p:stCondLst>
                                    <p:cond delay="0"/>
                                  </p:stCondLst>
                                  <p:childTnLst>
                                    <p:set>
                                      <p:cBhvr>
                                        <p:cTn id="71" dur="1" fill="hold">
                                          <p:stCondLst>
                                            <p:cond delay="0"/>
                                          </p:stCondLst>
                                        </p:cTn>
                                        <p:tgtEl>
                                          <p:spTgt spid="20"/>
                                        </p:tgtEl>
                                        <p:attrNameLst>
                                          <p:attrName>style.visibility</p:attrName>
                                        </p:attrNameLst>
                                      </p:cBhvr>
                                      <p:to>
                                        <p:strVal val="visible"/>
                                      </p:to>
                                    </p:set>
                                    <p:anim to="" calcmode="lin" valueType="num">
                                      <p:cBhvr>
                                        <p:cTn id="72" dur="1" fill="hold"/>
                                        <p:tgtEl>
                                          <p:spTgt spid="20"/>
                                        </p:tgtEl>
                                        <p:attrNameLst>
                                          <p:attrName/>
                                        </p:attrNameLst>
                                      </p:cBhvr>
                                    </p:anim>
                                  </p:childTnLst>
                                </p:cTn>
                              </p:par>
                            </p:childTnLst>
                          </p:cTn>
                        </p:par>
                      </p:childTnLst>
                    </p:cTn>
                  </p:par>
                  <p:par>
                    <p:cTn id="73" fill="hold">
                      <p:stCondLst>
                        <p:cond delay="indefinite"/>
                      </p:stCondLst>
                      <p:childTnLst>
                        <p:par>
                          <p:cTn id="74" fill="hold">
                            <p:stCondLst>
                              <p:cond delay="0"/>
                            </p:stCondLst>
                            <p:childTnLst>
                              <p:par>
                                <p:cTn id="75" presetID="24" presetClass="entr" presetSubtype="0" fill="hold" nodeType="clickEffect">
                                  <p:stCondLst>
                                    <p:cond delay="0"/>
                                  </p:stCondLst>
                                  <p:childTnLst>
                                    <p:set>
                                      <p:cBhvr>
                                        <p:cTn id="76" dur="1" fill="hold">
                                          <p:stCondLst>
                                            <p:cond delay="0"/>
                                          </p:stCondLst>
                                        </p:cTn>
                                        <p:tgtEl>
                                          <p:spTgt spid="1034"/>
                                        </p:tgtEl>
                                        <p:attrNameLst>
                                          <p:attrName>style.visibility</p:attrName>
                                        </p:attrNameLst>
                                      </p:cBhvr>
                                      <p:to>
                                        <p:strVal val="visible"/>
                                      </p:to>
                                    </p:set>
                                    <p:anim to="" calcmode="lin" valueType="num">
                                      <p:cBhvr>
                                        <p:cTn id="77" dur="1" fill="hold"/>
                                        <p:tgtEl>
                                          <p:spTgt spid="1034"/>
                                        </p:tgtEl>
                                        <p:attrNameLst>
                                          <p:attrName/>
                                        </p:attrNameLst>
                                      </p:cBhvr>
                                    </p:anim>
                                  </p:childTnLst>
                                </p:cTn>
                              </p:par>
                            </p:childTnLst>
                          </p:cTn>
                        </p:par>
                      </p:childTnLst>
                    </p:cTn>
                  </p:par>
                  <p:par>
                    <p:cTn id="78" fill="hold">
                      <p:stCondLst>
                        <p:cond delay="indefinite"/>
                      </p:stCondLst>
                      <p:childTnLst>
                        <p:par>
                          <p:cTn id="79" fill="hold">
                            <p:stCondLst>
                              <p:cond delay="0"/>
                            </p:stCondLst>
                            <p:childTnLst>
                              <p:par>
                                <p:cTn id="80" presetID="24" presetClass="entr" presetSubtype="0" fill="hold" grpId="0" nodeType="clickEffect">
                                  <p:stCondLst>
                                    <p:cond delay="0"/>
                                  </p:stCondLst>
                                  <p:childTnLst>
                                    <p:set>
                                      <p:cBhvr>
                                        <p:cTn id="81" dur="1" fill="hold">
                                          <p:stCondLst>
                                            <p:cond delay="0"/>
                                          </p:stCondLst>
                                        </p:cTn>
                                        <p:tgtEl>
                                          <p:spTgt spid="25"/>
                                        </p:tgtEl>
                                        <p:attrNameLst>
                                          <p:attrName>style.visibility</p:attrName>
                                        </p:attrNameLst>
                                      </p:cBhvr>
                                      <p:to>
                                        <p:strVal val="visible"/>
                                      </p:to>
                                    </p:set>
                                    <p:anim to="" calcmode="lin" valueType="num">
                                      <p:cBhvr>
                                        <p:cTn id="82" dur="1" fill="hold"/>
                                        <p:tgtEl>
                                          <p:spTgt spid="25"/>
                                        </p:tgtEl>
                                        <p:attrNameLst>
                                          <p:attrName/>
                                        </p:attrNameLst>
                                      </p:cBhvr>
                                    </p:anim>
                                  </p:childTnLst>
                                </p:cTn>
                              </p:par>
                            </p:childTnLst>
                          </p:cTn>
                        </p:par>
                      </p:childTnLst>
                    </p:cTn>
                  </p:par>
                  <p:par>
                    <p:cTn id="83" fill="hold">
                      <p:stCondLst>
                        <p:cond delay="indefinite"/>
                      </p:stCondLst>
                      <p:childTnLst>
                        <p:par>
                          <p:cTn id="84" fill="hold">
                            <p:stCondLst>
                              <p:cond delay="0"/>
                            </p:stCondLst>
                            <p:childTnLst>
                              <p:par>
                                <p:cTn id="85" presetID="2" presetClass="entr" presetSubtype="8" fill="hold" nodeType="click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additive="base">
                                        <p:cTn id="87" dur="500" fill="hold"/>
                                        <p:tgtEl>
                                          <p:spTgt spid="18"/>
                                        </p:tgtEl>
                                        <p:attrNameLst>
                                          <p:attrName>ppt_x</p:attrName>
                                        </p:attrNameLst>
                                      </p:cBhvr>
                                      <p:tavLst>
                                        <p:tav tm="0">
                                          <p:val>
                                            <p:strVal val="0-#ppt_w/2"/>
                                          </p:val>
                                        </p:tav>
                                        <p:tav tm="100000">
                                          <p:val>
                                            <p:strVal val="#ppt_x"/>
                                          </p:val>
                                        </p:tav>
                                      </p:tavLst>
                                    </p:anim>
                                    <p:anim calcmode="lin" valueType="num">
                                      <p:cBhvr additive="base">
                                        <p:cTn id="8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2" fill="hold" grpId="0" nodeType="clickEffect">
                                  <p:stCondLst>
                                    <p:cond delay="0"/>
                                  </p:stCondLst>
                                  <p:childTnLst>
                                    <p:set>
                                      <p:cBhvr>
                                        <p:cTn id="92" dur="1" fill="hold">
                                          <p:stCondLst>
                                            <p:cond delay="0"/>
                                          </p:stCondLst>
                                        </p:cTn>
                                        <p:tgtEl>
                                          <p:spTgt spid="28"/>
                                        </p:tgtEl>
                                        <p:attrNameLst>
                                          <p:attrName>style.visibility</p:attrName>
                                        </p:attrNameLst>
                                      </p:cBhvr>
                                      <p:to>
                                        <p:strVal val="visible"/>
                                      </p:to>
                                    </p:set>
                                    <p:anim calcmode="lin" valueType="num">
                                      <p:cBhvr additive="base">
                                        <p:cTn id="93" dur="500" fill="hold"/>
                                        <p:tgtEl>
                                          <p:spTgt spid="28"/>
                                        </p:tgtEl>
                                        <p:attrNameLst>
                                          <p:attrName>ppt_x</p:attrName>
                                        </p:attrNameLst>
                                      </p:cBhvr>
                                      <p:tavLst>
                                        <p:tav tm="0">
                                          <p:val>
                                            <p:strVal val="1+#ppt_w/2"/>
                                          </p:val>
                                        </p:tav>
                                        <p:tav tm="100000">
                                          <p:val>
                                            <p:strVal val="#ppt_x"/>
                                          </p:val>
                                        </p:tav>
                                      </p:tavLst>
                                    </p:anim>
                                    <p:anim calcmode="lin" valueType="num">
                                      <p:cBhvr additive="base">
                                        <p:cTn id="94"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10" presetClass="exit" presetSubtype="0" fill="hold" nodeType="clickEffect">
                                  <p:stCondLst>
                                    <p:cond delay="0"/>
                                  </p:stCondLst>
                                  <p:childTnLst>
                                    <p:animEffect transition="out" filter="fade">
                                      <p:cBhvr>
                                        <p:cTn id="98" dur="2000"/>
                                        <p:tgtEl>
                                          <p:spTgt spid="18"/>
                                        </p:tgtEl>
                                      </p:cBhvr>
                                    </p:animEffect>
                                    <p:set>
                                      <p:cBhvr>
                                        <p:cTn id="99" dur="1" fill="hold">
                                          <p:stCondLst>
                                            <p:cond delay="19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338"/>
            <a:ext cx="8229600" cy="1399032"/>
          </a:xfrm>
        </p:spPr>
        <p:txBody>
          <a:bodyPr/>
          <a:lstStyle/>
          <a:p>
            <a:r>
              <a:rPr lang="en-US" b="1" dirty="0" smtClean="0"/>
              <a:t>Phosphate energy system</a:t>
            </a:r>
            <a:endParaRPr lang="en-US" dirty="0"/>
          </a:p>
        </p:txBody>
      </p:sp>
      <p:sp>
        <p:nvSpPr>
          <p:cNvPr id="3" name="Content Placeholder 2"/>
          <p:cNvSpPr>
            <a:spLocks noGrp="1"/>
          </p:cNvSpPr>
          <p:nvPr>
            <p:ph idx="1"/>
          </p:nvPr>
        </p:nvSpPr>
        <p:spPr>
          <a:xfrm>
            <a:off x="914400" y="1857364"/>
            <a:ext cx="8229600" cy="4572000"/>
          </a:xfrm>
          <a:solidFill>
            <a:srgbClr val="3399FF">
              <a:alpha val="60000"/>
            </a:srgbClr>
          </a:solidFill>
        </p:spPr>
        <p:txBody>
          <a:bodyPr/>
          <a:lstStyle/>
          <a:p>
            <a:r>
              <a:rPr lang="en-US" dirty="0" smtClean="0"/>
              <a:t>The _____________ energy system provides the bulk of ATP during powerful or explosive efforts.</a:t>
            </a:r>
          </a:p>
          <a:p>
            <a:r>
              <a:rPr lang="en-US" dirty="0" smtClean="0"/>
              <a:t>Such efforts may be once-off — such as a court-length pass in basketball or a take-off in the high jump — or ongoing — such as a sprint to position in netball or football.</a:t>
            </a:r>
            <a:endParaRPr lang="en-US" dirty="0"/>
          </a:p>
        </p:txBody>
      </p:sp>
      <p:sp>
        <p:nvSpPr>
          <p:cNvPr id="4" name="Title 1"/>
          <p:cNvSpPr txBox="1">
            <a:spLocks/>
          </p:cNvSpPr>
          <p:nvPr/>
        </p:nvSpPr>
        <p:spPr>
          <a:xfrm>
            <a:off x="914400" y="785794"/>
            <a:ext cx="8229600" cy="1214446"/>
          </a:xfrm>
          <a:prstGeom prst="rect">
            <a:avLst/>
          </a:prstGeom>
          <a:solidFill>
            <a:srgbClr val="00FFFF">
              <a:alpha val="60000"/>
            </a:srgbClr>
          </a:solidFill>
          <a:ln>
            <a:noFill/>
          </a:ln>
        </p:spPr>
        <p:txBody>
          <a:bodyPr vert="horz" anchor="ctr">
            <a:normAutofit/>
          </a:bodyPr>
          <a:lstStyle/>
          <a:p>
            <a:pPr marL="484632" marR="0" lvl="0" indent="0" algn="l" defTabSz="914400" rtl="0" eaLnBrk="1" fontAlgn="auto" latinLnBrk="0" hangingPunct="1">
              <a:lnSpc>
                <a:spcPct val="100000"/>
              </a:lnSpc>
              <a:spcBef>
                <a:spcPct val="0"/>
              </a:spcBef>
              <a:spcAft>
                <a:spcPts val="0"/>
              </a:spcAft>
              <a:buClrTx/>
              <a:buSzTx/>
              <a:buFontTx/>
              <a:buNone/>
              <a:tabLst/>
              <a:defRPr/>
            </a:pPr>
            <a:r>
              <a:rPr kumimoji="0" lang="en-US" sz="4200" b="0" i="0" u="none" strike="noStrike" kern="1200" cap="none" spc="0" normalizeH="0" baseline="0" noProof="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t>ATP-PC SYSTEM </a:t>
            </a:r>
            <a:r>
              <a:rPr kumimoji="0" lang="en-US" sz="2000" b="0" i="0" u="none" strike="noStrike" kern="1200" cap="none" spc="0" normalizeH="0" baseline="0" noProof="0" dirty="0" smtClean="0">
                <a:ln w="6350">
                  <a:solidFill>
                    <a:schemeClr val="accent1">
                      <a:shade val="43000"/>
                    </a:schemeClr>
                  </a:solidFill>
                </a:ln>
                <a:solidFill>
                  <a:srgbClr val="FF0000"/>
                </a:solidFill>
                <a:effectLst>
                  <a:outerShdw blurRad="26000" dist="26000" dir="14500000" algn="tl" rotWithShape="0">
                    <a:srgbClr val="000000">
                      <a:alpha val="40000"/>
                    </a:srgbClr>
                  </a:outerShdw>
                </a:effectLst>
                <a:uLnTx/>
                <a:uFillTx/>
                <a:latin typeface="+mj-lt"/>
                <a:ea typeface="+mj-ea"/>
                <a:cs typeface="+mj-cs"/>
              </a:rPr>
              <a:t>(CONTINUED)</a:t>
            </a:r>
            <a:endParaRPr kumimoji="0" lang="en-US" sz="4200" b="0" i="0" u="none" strike="noStrike" kern="1200" cap="none" spc="0" normalizeH="0" baseline="0" noProof="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endParaRPr>
          </a:p>
        </p:txBody>
      </p:sp>
      <p:pic>
        <p:nvPicPr>
          <p:cNvPr id="5" name="Picture 4" descr="drnick.gif"/>
          <p:cNvPicPr>
            <a:picLocks noChangeAspect="1"/>
          </p:cNvPicPr>
          <p:nvPr/>
        </p:nvPicPr>
        <p:blipFill>
          <a:blip r:embed="rId2"/>
          <a:stretch>
            <a:fillRect/>
          </a:stretch>
        </p:blipFill>
        <p:spPr>
          <a:xfrm flipH="1">
            <a:off x="-357222" y="3857628"/>
            <a:ext cx="1533736" cy="3000372"/>
          </a:xfrm>
          <a:prstGeom prst="rect">
            <a:avLst/>
          </a:prstGeom>
        </p:spPr>
      </p:pic>
      <p:sp>
        <p:nvSpPr>
          <p:cNvPr id="6" name="TextBox 5"/>
          <p:cNvSpPr txBox="1"/>
          <p:nvPr/>
        </p:nvSpPr>
        <p:spPr>
          <a:xfrm>
            <a:off x="1500166" y="6143644"/>
            <a:ext cx="4572032" cy="646331"/>
          </a:xfrm>
          <a:prstGeom prst="rect">
            <a:avLst/>
          </a:prstGeom>
          <a:solidFill>
            <a:srgbClr val="000000">
              <a:alpha val="60000"/>
            </a:srgbClr>
          </a:solidFill>
        </p:spPr>
        <p:txBody>
          <a:bodyPr wrap="square" rtlCol="0">
            <a:spAutoFit/>
          </a:bodyPr>
          <a:lstStyle/>
          <a:p>
            <a:r>
              <a:rPr lang="en-US" dirty="0" smtClean="0"/>
              <a:t>“10 out of 10 unregistered doctors recommend  the ABC-DE system.”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to="" calcmode="lin" valueType="num">
                                      <p:cBhvr>
                                        <p:cTn id="21" dur="1" fill="hold"/>
                                        <p:tgtEl>
                                          <p:spTgt spid="3">
                                            <p:txEl>
                                              <p:pRg st="0" end="0"/>
                                            </p:txEl>
                                          </p:spTgt>
                                        </p:tgtEl>
                                        <p:attrNameLst>
                                          <p:attrName/>
                                        </p:attrNameLst>
                                      </p:cBhvr>
                                    </p:anim>
                                  </p:childTnLst>
                                </p:cTn>
                              </p:par>
                            </p:childTnLst>
                          </p:cTn>
                        </p:par>
                      </p:childTnLst>
                    </p:cTn>
                  </p:par>
                  <p:par>
                    <p:cTn id="22" fill="hold">
                      <p:stCondLst>
                        <p:cond delay="indefinite"/>
                      </p:stCondLst>
                      <p:childTnLst>
                        <p:par>
                          <p:cTn id="23" fill="hold">
                            <p:stCondLst>
                              <p:cond delay="0"/>
                            </p:stCondLst>
                            <p:childTnLst>
                              <p:par>
                                <p:cTn id="24" presetID="24" presetClass="entr" presetSubtype="0" fill="hold"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 to="" calcmode="lin" valueType="num">
                                      <p:cBhvr>
                                        <p:cTn id="26" dur="1" fill="hold"/>
                                        <p:tgtEl>
                                          <p:spTgt spid="3">
                                            <p:txEl>
                                              <p:pRg st="1" end="1"/>
                                            </p:txEl>
                                          </p:spTgt>
                                        </p:tgtEl>
                                        <p:attrNameLst>
                                          <p:attrName/>
                                        </p:attrNameLst>
                                      </p:cBhvr>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900" decel="100000" fill="hold"/>
                                        <p:tgtEl>
                                          <p:spTgt spid="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8"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15000" fill="hold"/>
                                        <p:tgtEl>
                                          <p:spTgt spid="5"/>
                                        </p:tgtEl>
                                        <p:attrNameLst>
                                          <p:attrName>ppt_x</p:attrName>
                                        </p:attrNameLst>
                                      </p:cBhvr>
                                      <p:tavLst>
                                        <p:tav tm="0">
                                          <p:val>
                                            <p:strVal val="#ppt_x"/>
                                          </p:val>
                                        </p:tav>
                                        <p:tav tm="100000">
                                          <p:val>
                                            <p:strVal val="#ppt_x"/>
                                          </p:val>
                                        </p:tav>
                                      </p:tavLst>
                                    </p:anim>
                                    <p:anim calcmode="lin" valueType="num">
                                      <p:cBhvr>
                                        <p:cTn id="40" dur="15000" fill="hold"/>
                                        <p:tgtEl>
                                          <p:spTgt spid="5"/>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alpha val="60000"/>
            </a:schemeClr>
          </a:solidFill>
        </p:spPr>
        <p:txBody>
          <a:bodyPr/>
          <a:lstStyle/>
          <a:p>
            <a:r>
              <a:rPr lang="en-US" b="1" dirty="0" smtClean="0"/>
              <a:t>Phosphate energy system </a:t>
            </a:r>
            <a:r>
              <a:rPr lang="en-US" sz="2000" b="1" dirty="0" smtClean="0">
                <a:solidFill>
                  <a:srgbClr val="C00000"/>
                </a:solidFill>
              </a:rPr>
              <a:t>(CONTINUED)</a:t>
            </a:r>
            <a:endParaRPr lang="en-US" dirty="0"/>
          </a:p>
        </p:txBody>
      </p:sp>
      <p:sp>
        <p:nvSpPr>
          <p:cNvPr id="3" name="Content Placeholder 2"/>
          <p:cNvSpPr>
            <a:spLocks noGrp="1"/>
          </p:cNvSpPr>
          <p:nvPr>
            <p:ph idx="1"/>
          </p:nvPr>
        </p:nvSpPr>
        <p:spPr>
          <a:solidFill>
            <a:srgbClr val="000000">
              <a:alpha val="74118"/>
            </a:srgbClr>
          </a:solidFill>
        </p:spPr>
        <p:txBody>
          <a:bodyPr>
            <a:normAutofit lnSpcReduction="10000"/>
          </a:bodyPr>
          <a:lstStyle/>
          <a:p>
            <a:r>
              <a:rPr lang="en-US" dirty="0" smtClean="0"/>
              <a:t>The phosphate e________ system is closely linked with several fitness components.</a:t>
            </a:r>
          </a:p>
          <a:p>
            <a:r>
              <a:rPr lang="en-US" dirty="0" smtClean="0"/>
              <a:t>• muscular s__________ </a:t>
            </a:r>
          </a:p>
          <a:p>
            <a:r>
              <a:rPr lang="en-US" dirty="0" smtClean="0"/>
              <a:t>• anaerobic p________ </a:t>
            </a:r>
          </a:p>
          <a:p>
            <a:r>
              <a:rPr lang="en-US" dirty="0" smtClean="0"/>
              <a:t>• </a:t>
            </a:r>
            <a:r>
              <a:rPr lang="en-US" dirty="0" err="1" smtClean="0"/>
              <a:t>a_____y</a:t>
            </a:r>
            <a:r>
              <a:rPr lang="en-US" dirty="0" smtClean="0"/>
              <a:t> </a:t>
            </a:r>
          </a:p>
          <a:p>
            <a:r>
              <a:rPr lang="en-US" dirty="0" smtClean="0"/>
              <a:t>• muscular p_______ </a:t>
            </a:r>
          </a:p>
          <a:p>
            <a:r>
              <a:rPr lang="en-US" dirty="0" smtClean="0"/>
              <a:t>• </a:t>
            </a:r>
            <a:r>
              <a:rPr lang="en-US" dirty="0" err="1" smtClean="0"/>
              <a:t>sp___d</a:t>
            </a:r>
            <a:r>
              <a:rPr lang="en-US" dirty="0" smtClean="0"/>
              <a:t> </a:t>
            </a:r>
          </a:p>
          <a:p>
            <a:r>
              <a:rPr lang="en-US" dirty="0" smtClean="0"/>
              <a:t>• reaction t____.</a:t>
            </a:r>
            <a:endParaRPr lang="en-US" dirty="0"/>
          </a:p>
        </p:txBody>
      </p:sp>
      <p:pic>
        <p:nvPicPr>
          <p:cNvPr id="4" name="Picture 3" descr="apupray.gif"/>
          <p:cNvPicPr>
            <a:picLocks noChangeAspect="1"/>
          </p:cNvPicPr>
          <p:nvPr/>
        </p:nvPicPr>
        <p:blipFill>
          <a:blip r:embed="rId2"/>
          <a:stretch>
            <a:fillRect/>
          </a:stretch>
        </p:blipFill>
        <p:spPr>
          <a:xfrm flipH="1">
            <a:off x="7072330" y="2428868"/>
            <a:ext cx="1494138" cy="3917962"/>
          </a:xfrm>
          <a:prstGeom prst="rect">
            <a:avLst/>
          </a:prstGeom>
        </p:spPr>
      </p:pic>
      <p:sp>
        <p:nvSpPr>
          <p:cNvPr id="6" name="TextBox 5"/>
          <p:cNvSpPr txBox="1"/>
          <p:nvPr/>
        </p:nvSpPr>
        <p:spPr>
          <a:xfrm>
            <a:off x="5357818" y="3500438"/>
            <a:ext cx="1714512" cy="2862322"/>
          </a:xfrm>
          <a:prstGeom prst="rect">
            <a:avLst/>
          </a:prstGeom>
          <a:noFill/>
        </p:spPr>
        <p:txBody>
          <a:bodyPr wrap="square" rtlCol="0">
            <a:spAutoFit/>
          </a:bodyPr>
          <a:lstStyle/>
          <a:p>
            <a:r>
              <a:rPr lang="en-US" dirty="0" smtClean="0"/>
              <a:t>“Mr. Simpson, You can get  much energy for this system or from my 1965 hotdog. 20,000,000 bacteria can’t be wrong.”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to="" calcmode="lin" valueType="num">
                                      <p:cBhvr>
                                        <p:cTn id="15" dur="1" fill="hold"/>
                                        <p:tgtEl>
                                          <p:spTgt spid="3">
                                            <p:txEl>
                                              <p:pRg st="0" end="0"/>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to="" calcmode="lin" valueType="num">
                                      <p:cBhvr>
                                        <p:cTn id="20" dur="1" fill="hold"/>
                                        <p:tgtEl>
                                          <p:spTgt spid="3">
                                            <p:txEl>
                                              <p:pRg st="1" end="1"/>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to="" calcmode="lin" valueType="num">
                                      <p:cBhvr>
                                        <p:cTn id="25" dur="1" fill="hold"/>
                                        <p:tgtEl>
                                          <p:spTgt spid="3">
                                            <p:txEl>
                                              <p:pRg st="2" end="2"/>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to="" calcmode="lin" valueType="num">
                                      <p:cBhvr>
                                        <p:cTn id="30" dur="1" fill="hold"/>
                                        <p:tgtEl>
                                          <p:spTgt spid="3">
                                            <p:txEl>
                                              <p:pRg st="3" end="3"/>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to="" calcmode="lin" valueType="num">
                                      <p:cBhvr>
                                        <p:cTn id="35" dur="1" fill="hold"/>
                                        <p:tgtEl>
                                          <p:spTgt spid="3">
                                            <p:txEl>
                                              <p:pRg st="4" end="4"/>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to="" calcmode="lin" valueType="num">
                                      <p:cBhvr>
                                        <p:cTn id="40" dur="1" fill="hold"/>
                                        <p:tgtEl>
                                          <p:spTgt spid="3">
                                            <p:txEl>
                                              <p:pRg st="5" end="5"/>
                                            </p:txEl>
                                          </p:spTgt>
                                        </p:tgtEl>
                                        <p:attrNameLst>
                                          <p:attrName/>
                                        </p:attrNameLst>
                                      </p:cBhvr>
                                    </p:anim>
                                  </p:childTnLst>
                                </p:cTn>
                              </p:par>
                            </p:childTnLst>
                          </p:cTn>
                        </p:par>
                      </p:childTnLst>
                    </p:cTn>
                  </p:par>
                  <p:par>
                    <p:cTn id="41" fill="hold">
                      <p:stCondLst>
                        <p:cond delay="indefinite"/>
                      </p:stCondLst>
                      <p:childTnLst>
                        <p:par>
                          <p:cTn id="42" fill="hold">
                            <p:stCondLst>
                              <p:cond delay="0"/>
                            </p:stCondLst>
                            <p:childTnLst>
                              <p:par>
                                <p:cTn id="43" presetID="24"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to="" calcmode="lin" valueType="num">
                                      <p:cBhvr>
                                        <p:cTn id="45" dur="1" fill="hold"/>
                                        <p:tgtEl>
                                          <p:spTgt spid="3">
                                            <p:txEl>
                                              <p:pRg st="6" end="6"/>
                                            </p:txEl>
                                          </p:spTgt>
                                        </p:tgtEl>
                                        <p:attrNameLst>
                                          <p:attrName/>
                                        </p:attrNameLst>
                                      </p:cBhvr>
                                    </p:anim>
                                  </p:childTnLst>
                                </p:cTn>
                              </p:par>
                            </p:childTnLst>
                          </p:cTn>
                        </p:par>
                      </p:childTnLst>
                    </p:cTn>
                  </p:par>
                  <p:par>
                    <p:cTn id="46" fill="hold">
                      <p:stCondLst>
                        <p:cond delay="indefinite"/>
                      </p:stCondLst>
                      <p:childTnLst>
                        <p:par>
                          <p:cTn id="47" fill="hold">
                            <p:stCondLst>
                              <p:cond delay="0"/>
                            </p:stCondLst>
                            <p:childTnLst>
                              <p:par>
                                <p:cTn id="48" presetID="24" presetClass="entr" presetSubtype="0" fill="hold" nodeType="clickEffect">
                                  <p:stCondLst>
                                    <p:cond delay="0"/>
                                  </p:stCondLst>
                                  <p:childTnLst>
                                    <p:set>
                                      <p:cBhvr>
                                        <p:cTn id="49" dur="1" fill="hold">
                                          <p:stCondLst>
                                            <p:cond delay="0"/>
                                          </p:stCondLst>
                                        </p:cTn>
                                        <p:tgtEl>
                                          <p:spTgt spid="4"/>
                                        </p:tgtEl>
                                        <p:attrNameLst>
                                          <p:attrName>style.visibility</p:attrName>
                                        </p:attrNameLst>
                                      </p:cBhvr>
                                      <p:to>
                                        <p:strVal val="visible"/>
                                      </p:to>
                                    </p:set>
                                    <p:anim to="" calcmode="lin" valueType="num">
                                      <p:cBhvr>
                                        <p:cTn id="50" dur="1" fill="hold"/>
                                        <p:tgtEl>
                                          <p:spTgt spid="4"/>
                                        </p:tgtEl>
                                        <p:attrNameLst>
                                          <p:attrName/>
                                        </p:attrNameLst>
                                      </p:cBhvr>
                                    </p:anim>
                                  </p:childTnLst>
                                </p:cTn>
                              </p:par>
                            </p:childTnLst>
                          </p:cTn>
                        </p:par>
                      </p:childTnLst>
                    </p:cTn>
                  </p:par>
                  <p:par>
                    <p:cTn id="51" fill="hold">
                      <p:stCondLst>
                        <p:cond delay="indefinite"/>
                      </p:stCondLst>
                      <p:childTnLst>
                        <p:par>
                          <p:cTn id="52" fill="hold">
                            <p:stCondLst>
                              <p:cond delay="0"/>
                            </p:stCondLst>
                            <p:childTnLst>
                              <p:par>
                                <p:cTn id="53" presetID="24" presetClass="entr" presetSubtype="0"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 to="" calcmode="lin" valueType="num">
                                      <p:cBhvr>
                                        <p:cTn id="55"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2808"/>
            <a:ext cx="8229600" cy="4975192"/>
          </a:xfrm>
          <a:solidFill>
            <a:srgbClr val="00FFFF">
              <a:alpha val="60000"/>
            </a:srgbClr>
          </a:solidFill>
        </p:spPr>
        <p:txBody>
          <a:bodyPr>
            <a:normAutofit lnSpcReduction="10000"/>
          </a:bodyPr>
          <a:lstStyle/>
          <a:p>
            <a:r>
              <a:rPr lang="en-US" dirty="0" smtClean="0">
                <a:solidFill>
                  <a:srgbClr val="C00000"/>
                </a:solidFill>
              </a:rPr>
              <a:t>Following about 10 seconds of maximal effort, the phosphate system is largely d________ and the body needs to significantly re_____ the activity’s intensity as the anaerobic </a:t>
            </a:r>
            <a:r>
              <a:rPr lang="en-US" dirty="0" err="1" smtClean="0">
                <a:solidFill>
                  <a:srgbClr val="C00000"/>
                </a:solidFill>
              </a:rPr>
              <a:t>glycolysis</a:t>
            </a:r>
            <a:r>
              <a:rPr lang="en-US" dirty="0" smtClean="0">
                <a:solidFill>
                  <a:srgbClr val="C00000"/>
                </a:solidFill>
              </a:rPr>
              <a:t> system begins to become the </a:t>
            </a:r>
            <a:r>
              <a:rPr lang="en-US" dirty="0" err="1" smtClean="0">
                <a:solidFill>
                  <a:srgbClr val="C00000"/>
                </a:solidFill>
              </a:rPr>
              <a:t>d__________t</a:t>
            </a:r>
            <a:r>
              <a:rPr lang="en-US" dirty="0" smtClean="0">
                <a:solidFill>
                  <a:srgbClr val="C00000"/>
                </a:solidFill>
              </a:rPr>
              <a:t> provider of A___.</a:t>
            </a:r>
          </a:p>
          <a:p>
            <a:r>
              <a:rPr lang="en-US" dirty="0" smtClean="0">
                <a:solidFill>
                  <a:srgbClr val="C00000"/>
                </a:solidFill>
              </a:rPr>
              <a:t>The ph__________ energy system relies on muscle stores of both ATP and a </a:t>
            </a:r>
            <a:r>
              <a:rPr lang="en-US" dirty="0" err="1" smtClean="0">
                <a:solidFill>
                  <a:srgbClr val="C00000"/>
                </a:solidFill>
              </a:rPr>
              <a:t>ch________l</a:t>
            </a:r>
            <a:r>
              <a:rPr lang="en-US" dirty="0" smtClean="0">
                <a:solidFill>
                  <a:srgbClr val="C00000"/>
                </a:solidFill>
              </a:rPr>
              <a:t> compound called </a:t>
            </a:r>
            <a:r>
              <a:rPr lang="en-US" dirty="0" err="1" smtClean="0">
                <a:solidFill>
                  <a:srgbClr val="C00000"/>
                </a:solidFill>
              </a:rPr>
              <a:t>phosphocreatine</a:t>
            </a:r>
            <a:r>
              <a:rPr lang="en-US" dirty="0" smtClean="0">
                <a:solidFill>
                  <a:srgbClr val="C00000"/>
                </a:solidFill>
              </a:rPr>
              <a:t>.</a:t>
            </a:r>
            <a:endParaRPr lang="en-US" dirty="0">
              <a:solidFill>
                <a:srgbClr val="C00000"/>
              </a:solidFill>
            </a:endParaRPr>
          </a:p>
        </p:txBody>
      </p:sp>
      <p:sp>
        <p:nvSpPr>
          <p:cNvPr id="8" name="Title 1"/>
          <p:cNvSpPr>
            <a:spLocks noGrp="1"/>
          </p:cNvSpPr>
          <p:nvPr>
            <p:ph type="title"/>
          </p:nvPr>
        </p:nvSpPr>
        <p:spPr>
          <a:solidFill>
            <a:schemeClr val="bg1">
              <a:alpha val="60000"/>
            </a:schemeClr>
          </a:solidFill>
        </p:spPr>
        <p:txBody>
          <a:bodyPr>
            <a:normAutofit/>
          </a:bodyPr>
          <a:lstStyle/>
          <a:p>
            <a:r>
              <a:rPr lang="en-US" sz="4000" b="1" dirty="0" smtClean="0"/>
              <a:t>Anaerobic </a:t>
            </a:r>
            <a:r>
              <a:rPr lang="en-US" sz="4000" b="1" dirty="0" err="1" smtClean="0"/>
              <a:t>glycolysis</a:t>
            </a:r>
            <a:r>
              <a:rPr lang="en-US" sz="4000" b="1" dirty="0" smtClean="0"/>
              <a:t> system </a:t>
            </a:r>
            <a:r>
              <a:rPr lang="en-US" sz="2000" dirty="0" smtClean="0">
                <a:solidFill>
                  <a:schemeClr val="tx1"/>
                </a:solidFill>
              </a:rPr>
              <a:t>(LACTIC ACID SYSTEM)</a:t>
            </a:r>
            <a:endParaRPr lang="en-US"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to="" calcmode="lin" valueType="num">
                                      <p:cBhvr>
                                        <p:cTn id="15" dur="1" fill="hold"/>
                                        <p:tgtEl>
                                          <p:spTgt spid="3">
                                            <p:txEl>
                                              <p:pRg st="0" end="0"/>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to="" calcmode="lin" valueType="num">
                                      <p:cBhvr>
                                        <p:cTn id="20"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alpha val="60000"/>
            </a:schemeClr>
          </a:solidFill>
        </p:spPr>
        <p:txBody>
          <a:bodyPr>
            <a:normAutofit/>
          </a:bodyPr>
          <a:lstStyle/>
          <a:p>
            <a:r>
              <a:rPr lang="en-US" sz="4000" b="1" dirty="0" smtClean="0"/>
              <a:t>Anaerobic </a:t>
            </a:r>
            <a:r>
              <a:rPr lang="en-US" sz="4000" b="1" dirty="0" err="1" smtClean="0"/>
              <a:t>glycolysis</a:t>
            </a:r>
            <a:r>
              <a:rPr lang="en-US" sz="4000" b="1" dirty="0" smtClean="0"/>
              <a:t> system </a:t>
            </a:r>
            <a:r>
              <a:rPr lang="en-US" sz="2000" dirty="0" smtClean="0">
                <a:solidFill>
                  <a:schemeClr val="tx1"/>
                </a:solidFill>
              </a:rPr>
              <a:t>(LACTIC ACID SYSTEM)</a:t>
            </a:r>
            <a:endParaRPr lang="en-US" sz="2000" dirty="0">
              <a:solidFill>
                <a:schemeClr val="tx1"/>
              </a:solidFill>
            </a:endParaRPr>
          </a:p>
        </p:txBody>
      </p:sp>
      <p:sp>
        <p:nvSpPr>
          <p:cNvPr id="3" name="Content Placeholder 2"/>
          <p:cNvSpPr>
            <a:spLocks noGrp="1"/>
          </p:cNvSpPr>
          <p:nvPr>
            <p:ph idx="1"/>
          </p:nvPr>
        </p:nvSpPr>
        <p:spPr>
          <a:solidFill>
            <a:srgbClr val="0099FF">
              <a:alpha val="60000"/>
            </a:srgbClr>
          </a:solidFill>
        </p:spPr>
        <p:txBody>
          <a:bodyPr>
            <a:normAutofit fontScale="92500" lnSpcReduction="10000"/>
          </a:bodyPr>
          <a:lstStyle/>
          <a:p>
            <a:r>
              <a:rPr lang="en-US" dirty="0" smtClean="0"/>
              <a:t>The Anaerobic </a:t>
            </a:r>
            <a:r>
              <a:rPr lang="en-US" dirty="0" err="1" smtClean="0"/>
              <a:t>Gl______s</a:t>
            </a:r>
            <a:r>
              <a:rPr lang="en-US" dirty="0" smtClean="0"/>
              <a:t> system operates as the dominant supplier of A___ in the period from around ___ seconds of maximal effort to around ____ seconds.</a:t>
            </a:r>
          </a:p>
          <a:p>
            <a:r>
              <a:rPr lang="en-US" dirty="0" smtClean="0"/>
              <a:t>The Anaerobic </a:t>
            </a:r>
            <a:r>
              <a:rPr lang="en-US" dirty="0" err="1" smtClean="0"/>
              <a:t>Glycolysis</a:t>
            </a:r>
            <a:r>
              <a:rPr lang="en-US" dirty="0" smtClean="0"/>
              <a:t> system is closely linked with several </a:t>
            </a:r>
            <a:r>
              <a:rPr lang="en-US" dirty="0" err="1" smtClean="0"/>
              <a:t>f_______s</a:t>
            </a:r>
            <a:r>
              <a:rPr lang="en-US" dirty="0" smtClean="0"/>
              <a:t> components:</a:t>
            </a:r>
          </a:p>
          <a:p>
            <a:r>
              <a:rPr lang="en-US" dirty="0" smtClean="0"/>
              <a:t>• anaerobic </a:t>
            </a:r>
            <a:r>
              <a:rPr lang="en-US" dirty="0" err="1" smtClean="0"/>
              <a:t>p_______r</a:t>
            </a:r>
            <a:endParaRPr lang="en-US" dirty="0" smtClean="0"/>
          </a:p>
          <a:p>
            <a:r>
              <a:rPr lang="en-US" dirty="0" smtClean="0"/>
              <a:t>• local </a:t>
            </a:r>
            <a:r>
              <a:rPr lang="en-US" dirty="0" err="1" smtClean="0"/>
              <a:t>m_______r</a:t>
            </a:r>
            <a:r>
              <a:rPr lang="en-US" dirty="0" smtClean="0"/>
              <a:t> endurance</a:t>
            </a:r>
          </a:p>
          <a:p>
            <a:r>
              <a:rPr lang="en-US" dirty="0" smtClean="0"/>
              <a:t>• sp______</a:t>
            </a:r>
          </a:p>
          <a:p>
            <a:r>
              <a:rPr lang="en-US" dirty="0" smtClean="0"/>
              <a:t>• muscular p______.</a:t>
            </a:r>
            <a:endParaRPr lang="en-US" dirty="0"/>
          </a:p>
        </p:txBody>
      </p:sp>
      <p:pic>
        <p:nvPicPr>
          <p:cNvPr id="4" name="Picture 3" descr="drhibbertlollipop.gif"/>
          <p:cNvPicPr>
            <a:picLocks noChangeAspect="1"/>
          </p:cNvPicPr>
          <p:nvPr/>
        </p:nvPicPr>
        <p:blipFill>
          <a:blip r:embed="rId2"/>
          <a:stretch>
            <a:fillRect/>
          </a:stretch>
        </p:blipFill>
        <p:spPr>
          <a:xfrm flipH="1">
            <a:off x="7107490" y="4286256"/>
            <a:ext cx="1798422" cy="2571744"/>
          </a:xfrm>
          <a:prstGeom prst="rect">
            <a:avLst/>
          </a:prstGeom>
        </p:spPr>
      </p:pic>
      <p:sp>
        <p:nvSpPr>
          <p:cNvPr id="5" name="TextBox 4"/>
          <p:cNvSpPr txBox="1"/>
          <p:nvPr/>
        </p:nvSpPr>
        <p:spPr>
          <a:xfrm>
            <a:off x="4572000" y="5380672"/>
            <a:ext cx="2500330" cy="1477328"/>
          </a:xfrm>
          <a:prstGeom prst="rect">
            <a:avLst/>
          </a:prstGeom>
          <a:solidFill>
            <a:srgbClr val="99FF66">
              <a:alpha val="60000"/>
            </a:srgbClr>
          </a:solidFill>
        </p:spPr>
        <p:txBody>
          <a:bodyPr wrap="square" rtlCol="0">
            <a:spAutoFit/>
          </a:bodyPr>
          <a:lstStyle/>
          <a:p>
            <a:r>
              <a:rPr lang="en-US" dirty="0" smtClean="0">
                <a:solidFill>
                  <a:srgbClr val="FF0000"/>
                </a:solidFill>
              </a:rPr>
              <a:t>“This is all true. You can trust old Dr. </a:t>
            </a:r>
            <a:r>
              <a:rPr lang="en-US" dirty="0" err="1" smtClean="0">
                <a:solidFill>
                  <a:srgbClr val="FF0000"/>
                </a:solidFill>
              </a:rPr>
              <a:t>Hibbit</a:t>
            </a:r>
            <a:r>
              <a:rPr lang="en-US" dirty="0" smtClean="0">
                <a:solidFill>
                  <a:srgbClr val="FF0000"/>
                </a:solidFill>
              </a:rPr>
              <a:t>, I’m a real doctor. Here have some candy”</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9"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000" fill="hold"/>
                                        <p:tgtEl>
                                          <p:spTgt spid="4"/>
                                        </p:tgtEl>
                                        <p:attrNameLst>
                                          <p:attrName>ppt_x</p:attrName>
                                        </p:attrNameLst>
                                      </p:cBhvr>
                                      <p:tavLst>
                                        <p:tav tm="0">
                                          <p:val>
                                            <p:strVal val="0-#ppt_w/2"/>
                                          </p:val>
                                        </p:tav>
                                        <p:tav tm="100000">
                                          <p:val>
                                            <p:strVal val="#ppt_x"/>
                                          </p:val>
                                        </p:tav>
                                      </p:tavLst>
                                    </p:anim>
                                    <p:anim calcmode="lin" valueType="num">
                                      <p:cBhvr additive="base">
                                        <p:cTn id="16"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20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4" presetClass="entr" presetSubtype="0" fill="hold"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 to="" calcmode="lin" valueType="num">
                                      <p:cBhvr>
                                        <p:cTn id="26" dur="1" fill="hold"/>
                                        <p:tgtEl>
                                          <p:spTgt spid="3">
                                            <p:txEl>
                                              <p:pRg st="0" end="0"/>
                                            </p:txEl>
                                          </p:spTgt>
                                        </p:tgtEl>
                                        <p:attrNameLst>
                                          <p:attrName/>
                                        </p:attrNameLst>
                                      </p:cBhvr>
                                    </p:anim>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to="" calcmode="lin" valueType="num">
                                      <p:cBhvr>
                                        <p:cTn id="31" dur="1" fill="hold"/>
                                        <p:tgtEl>
                                          <p:spTgt spid="3">
                                            <p:txEl>
                                              <p:pRg st="1" end="1"/>
                                            </p:txEl>
                                          </p:spTgt>
                                        </p:tgtEl>
                                        <p:attrNameLst>
                                          <p:attrName/>
                                        </p:attrNameLst>
                                      </p:cBhvr>
                                    </p:anim>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to="" calcmode="lin" valueType="num">
                                      <p:cBhvr>
                                        <p:cTn id="36" dur="1" fill="hold"/>
                                        <p:tgtEl>
                                          <p:spTgt spid="3">
                                            <p:txEl>
                                              <p:pRg st="2" end="2"/>
                                            </p:txEl>
                                          </p:spTgt>
                                        </p:tgtEl>
                                        <p:attrNameLst>
                                          <p:attrName/>
                                        </p:attrNameLst>
                                      </p:cBhvr>
                                    </p:anim>
                                  </p:childTnLst>
                                </p:cTn>
                              </p:par>
                            </p:childTnLst>
                          </p:cTn>
                        </p:par>
                      </p:childTnLst>
                    </p:cTn>
                  </p:par>
                  <p:par>
                    <p:cTn id="37" fill="hold">
                      <p:stCondLst>
                        <p:cond delay="indefinite"/>
                      </p:stCondLst>
                      <p:childTnLst>
                        <p:par>
                          <p:cTn id="38" fill="hold">
                            <p:stCondLst>
                              <p:cond delay="0"/>
                            </p:stCondLst>
                            <p:childTnLst>
                              <p:par>
                                <p:cTn id="39" presetID="24" presetClass="entr" presetSubtype="0" fill="hold" nodeType="clickEffect">
                                  <p:stCondLst>
                                    <p:cond delay="0"/>
                                  </p:stCondLst>
                                  <p:childTnLst>
                                    <p:set>
                                      <p:cBhvr>
                                        <p:cTn id="40" dur="1" fill="hold">
                                          <p:stCondLst>
                                            <p:cond delay="0"/>
                                          </p:stCondLst>
                                        </p:cTn>
                                        <p:tgtEl>
                                          <p:spTgt spid="3">
                                            <p:txEl>
                                              <p:pRg st="3" end="3"/>
                                            </p:txEl>
                                          </p:spTgt>
                                        </p:tgtEl>
                                        <p:attrNameLst>
                                          <p:attrName>style.visibility</p:attrName>
                                        </p:attrNameLst>
                                      </p:cBhvr>
                                      <p:to>
                                        <p:strVal val="visible"/>
                                      </p:to>
                                    </p:set>
                                    <p:anim to="" calcmode="lin" valueType="num">
                                      <p:cBhvr>
                                        <p:cTn id="41" dur="1" fill="hold"/>
                                        <p:tgtEl>
                                          <p:spTgt spid="3">
                                            <p:txEl>
                                              <p:pRg st="3" end="3"/>
                                            </p:txEl>
                                          </p:spTgt>
                                        </p:tgtEl>
                                        <p:attrNameLst>
                                          <p:attrName/>
                                        </p:attrNameLst>
                                      </p:cBhvr>
                                    </p:anim>
                                  </p:childTnLst>
                                </p:cTn>
                              </p:par>
                            </p:childTnLst>
                          </p:cTn>
                        </p:par>
                      </p:childTnLst>
                    </p:cTn>
                  </p:par>
                  <p:par>
                    <p:cTn id="42" fill="hold">
                      <p:stCondLst>
                        <p:cond delay="indefinite"/>
                      </p:stCondLst>
                      <p:childTnLst>
                        <p:par>
                          <p:cTn id="43" fill="hold">
                            <p:stCondLst>
                              <p:cond delay="0"/>
                            </p:stCondLst>
                            <p:childTnLst>
                              <p:par>
                                <p:cTn id="44" presetID="24" presetClass="entr" presetSubtype="0" fill="hold" nodeType="click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 to="" calcmode="lin" valueType="num">
                                      <p:cBhvr>
                                        <p:cTn id="46" dur="1" fill="hold"/>
                                        <p:tgtEl>
                                          <p:spTgt spid="3">
                                            <p:txEl>
                                              <p:pRg st="4" end="4"/>
                                            </p:txEl>
                                          </p:spTgt>
                                        </p:tgtEl>
                                        <p:attrNameLst>
                                          <p:attrName/>
                                        </p:attrNameLst>
                                      </p:cBhvr>
                                    </p:anim>
                                  </p:childTnLst>
                                </p:cTn>
                              </p:par>
                            </p:childTnLst>
                          </p:cTn>
                        </p:par>
                      </p:childTnLst>
                    </p:cTn>
                  </p:par>
                  <p:par>
                    <p:cTn id="47" fill="hold">
                      <p:stCondLst>
                        <p:cond delay="indefinite"/>
                      </p:stCondLst>
                      <p:childTnLst>
                        <p:par>
                          <p:cTn id="48" fill="hold">
                            <p:stCondLst>
                              <p:cond delay="0"/>
                            </p:stCondLst>
                            <p:childTnLst>
                              <p:par>
                                <p:cTn id="49" presetID="24" presetClass="entr" presetSubtype="0" fill="hold" nodeType="clickEffect">
                                  <p:stCondLst>
                                    <p:cond delay="0"/>
                                  </p:stCondLst>
                                  <p:childTnLst>
                                    <p:set>
                                      <p:cBhvr>
                                        <p:cTn id="50" dur="1" fill="hold">
                                          <p:stCondLst>
                                            <p:cond delay="0"/>
                                          </p:stCondLst>
                                        </p:cTn>
                                        <p:tgtEl>
                                          <p:spTgt spid="3">
                                            <p:txEl>
                                              <p:pRg st="5" end="5"/>
                                            </p:txEl>
                                          </p:spTgt>
                                        </p:tgtEl>
                                        <p:attrNameLst>
                                          <p:attrName>style.visibility</p:attrName>
                                        </p:attrNameLst>
                                      </p:cBhvr>
                                      <p:to>
                                        <p:strVal val="visible"/>
                                      </p:to>
                                    </p:set>
                                    <p:anim to="" calcmode="lin" valueType="num">
                                      <p:cBhvr>
                                        <p:cTn id="51" dur="1" fill="hold"/>
                                        <p:tgtEl>
                                          <p:spTgt spid="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8926" y="-357214"/>
            <a:ext cx="6215074" cy="1399032"/>
          </a:xfrm>
          <a:solidFill>
            <a:srgbClr val="FFFF00">
              <a:alpha val="69804"/>
            </a:srgbClr>
          </a:solidFill>
        </p:spPr>
        <p:txBody>
          <a:bodyPr/>
          <a:lstStyle/>
          <a:p>
            <a:pPr algn="r"/>
            <a:r>
              <a:rPr lang="en-US" dirty="0" smtClean="0">
                <a:solidFill>
                  <a:srgbClr val="FF0000"/>
                </a:solidFill>
              </a:rPr>
              <a:t>The Aerobic System</a:t>
            </a:r>
            <a:endParaRPr lang="en-US" dirty="0">
              <a:solidFill>
                <a:srgbClr val="FF0000"/>
              </a:solidFill>
            </a:endParaRPr>
          </a:p>
        </p:txBody>
      </p:sp>
      <p:sp>
        <p:nvSpPr>
          <p:cNvPr id="3" name="Content Placeholder 2"/>
          <p:cNvSpPr>
            <a:spLocks noGrp="1"/>
          </p:cNvSpPr>
          <p:nvPr>
            <p:ph idx="1"/>
          </p:nvPr>
        </p:nvSpPr>
        <p:spPr>
          <a:solidFill>
            <a:srgbClr val="4E005F">
              <a:alpha val="69804"/>
            </a:srgbClr>
          </a:solidFill>
        </p:spPr>
        <p:txBody>
          <a:bodyPr>
            <a:normAutofit fontScale="92500" lnSpcReduction="10000"/>
          </a:bodyPr>
          <a:lstStyle/>
          <a:p>
            <a:r>
              <a:rPr lang="en-US" b="1" i="1" u="sng" dirty="0" smtClean="0"/>
              <a:t>STAGE 1</a:t>
            </a:r>
            <a:r>
              <a:rPr lang="en-US" dirty="0" smtClean="0"/>
              <a:t>: This stage involves fats and carbohydrates being broken don to release e______. </a:t>
            </a:r>
          </a:p>
          <a:p>
            <a:r>
              <a:rPr lang="en-US" b="1" dirty="0" smtClean="0"/>
              <a:t>FATS</a:t>
            </a:r>
            <a:r>
              <a:rPr lang="en-US" dirty="0" smtClean="0"/>
              <a:t>: are </a:t>
            </a:r>
            <a:r>
              <a:rPr lang="en-US" dirty="0" err="1" smtClean="0"/>
              <a:t>st</a:t>
            </a:r>
            <a:r>
              <a:rPr lang="en-US" dirty="0" smtClean="0"/>
              <a:t>_____ as </a:t>
            </a:r>
            <a:r>
              <a:rPr lang="en-US" b="1" dirty="0" smtClean="0"/>
              <a:t>TRIGLYCERIDES </a:t>
            </a:r>
            <a:r>
              <a:rPr lang="en-US" dirty="0" smtClean="0"/>
              <a:t>and are broken down to provide small </a:t>
            </a:r>
            <a:r>
              <a:rPr lang="en-US" dirty="0" err="1" smtClean="0"/>
              <a:t>a_______s</a:t>
            </a:r>
            <a:r>
              <a:rPr lang="en-US" dirty="0" smtClean="0"/>
              <a:t> of energy during low </a:t>
            </a:r>
            <a:r>
              <a:rPr lang="en-US" dirty="0" err="1" smtClean="0"/>
              <a:t>in_____ty</a:t>
            </a:r>
            <a:r>
              <a:rPr lang="en-US" dirty="0" smtClean="0"/>
              <a:t> activity.</a:t>
            </a:r>
          </a:p>
          <a:p>
            <a:r>
              <a:rPr lang="en-US" b="1" dirty="0" smtClean="0"/>
              <a:t>CARBOHYDRATES: </a:t>
            </a:r>
            <a:r>
              <a:rPr lang="en-US" dirty="0" smtClean="0"/>
              <a:t>used in the lactic a____ system are also here. The difference is, here we have sufficient o________ to break glycogen into glucose and </a:t>
            </a:r>
            <a:r>
              <a:rPr lang="en-US" dirty="0" err="1" smtClean="0"/>
              <a:t>pyruvic</a:t>
            </a:r>
            <a:r>
              <a:rPr lang="en-US" dirty="0" smtClean="0"/>
              <a:t> acid, which releases e________ for A___ synthesis.</a:t>
            </a:r>
            <a:endParaRPr lang="en-US" b="1" dirty="0"/>
          </a:p>
        </p:txBody>
      </p:sp>
      <p:pic>
        <p:nvPicPr>
          <p:cNvPr id="4" name="Picture 3" descr="bleedinggums.gif"/>
          <p:cNvPicPr>
            <a:picLocks noChangeAspect="1"/>
          </p:cNvPicPr>
          <p:nvPr/>
        </p:nvPicPr>
        <p:blipFill>
          <a:blip r:embed="rId2"/>
          <a:stretch>
            <a:fillRect/>
          </a:stretch>
        </p:blipFill>
        <p:spPr>
          <a:xfrm flipH="1">
            <a:off x="214282" y="0"/>
            <a:ext cx="1000132" cy="1870751"/>
          </a:xfrm>
          <a:prstGeom prst="rect">
            <a:avLst/>
          </a:prstGeom>
        </p:spPr>
      </p:pic>
      <p:sp>
        <p:nvSpPr>
          <p:cNvPr id="5" name="TextBox 4"/>
          <p:cNvSpPr txBox="1"/>
          <p:nvPr/>
        </p:nvSpPr>
        <p:spPr>
          <a:xfrm>
            <a:off x="1714480" y="1214422"/>
            <a:ext cx="5857916" cy="369332"/>
          </a:xfrm>
          <a:prstGeom prst="rect">
            <a:avLst/>
          </a:prstGeom>
          <a:solidFill>
            <a:srgbClr val="A3A3A3">
              <a:alpha val="80000"/>
            </a:srgbClr>
          </a:solidFill>
        </p:spPr>
        <p:txBody>
          <a:bodyPr wrap="square" rtlCol="0">
            <a:spAutoFit/>
          </a:bodyPr>
          <a:lstStyle/>
          <a:p>
            <a:r>
              <a:rPr lang="en-US" dirty="0" smtClean="0"/>
              <a:t>“</a:t>
            </a:r>
            <a:r>
              <a:rPr lang="en-US" dirty="0" smtClean="0">
                <a:solidFill>
                  <a:srgbClr val="FF0000"/>
                </a:solidFill>
              </a:rPr>
              <a:t>Hey </a:t>
            </a:r>
            <a:r>
              <a:rPr lang="en-US" dirty="0" err="1" smtClean="0">
                <a:solidFill>
                  <a:srgbClr val="FF0000"/>
                </a:solidFill>
              </a:rPr>
              <a:t>Hommer</a:t>
            </a:r>
            <a:r>
              <a:rPr lang="en-US" dirty="0" smtClean="0">
                <a:solidFill>
                  <a:srgbClr val="FF0000"/>
                </a:solidFill>
              </a:rPr>
              <a:t> J. This is sweet music to my ears.”</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3000"/>
                                        <p:tgtEl>
                                          <p:spTgt spid="4"/>
                                        </p:tgtEl>
                                      </p:cBhvr>
                                    </p:animEffect>
                                    <p:anim calcmode="lin" valueType="num">
                                      <p:cBhvr>
                                        <p:cTn id="13" dur="3000" fill="hold"/>
                                        <p:tgtEl>
                                          <p:spTgt spid="4"/>
                                        </p:tgtEl>
                                        <p:attrNameLst>
                                          <p:attrName>ppt_x</p:attrName>
                                        </p:attrNameLst>
                                      </p:cBhvr>
                                      <p:tavLst>
                                        <p:tav tm="0">
                                          <p:val>
                                            <p:strVal val="#ppt_x"/>
                                          </p:val>
                                        </p:tav>
                                        <p:tav tm="100000">
                                          <p:val>
                                            <p:strVal val="#ppt_x"/>
                                          </p:val>
                                        </p:tav>
                                      </p:tavLst>
                                    </p:anim>
                                    <p:anim calcmode="lin" valueType="num">
                                      <p:cBhvr>
                                        <p:cTn id="14" dur="2700" decel="100000" fill="hold"/>
                                        <p:tgtEl>
                                          <p:spTgt spid="4"/>
                                        </p:tgtEl>
                                        <p:attrNameLst>
                                          <p:attrName>ppt_y</p:attrName>
                                        </p:attrNameLst>
                                      </p:cBhvr>
                                      <p:tavLst>
                                        <p:tav tm="0">
                                          <p:val>
                                            <p:strVal val="#ppt_y+1"/>
                                          </p:val>
                                        </p:tav>
                                        <p:tav tm="100000">
                                          <p:val>
                                            <p:strVal val="#ppt_y-.03"/>
                                          </p:val>
                                        </p:tav>
                                      </p:tavLst>
                                    </p:anim>
                                    <p:anim calcmode="lin" valueType="num">
                                      <p:cBhvr>
                                        <p:cTn id="15" dur="300" accel="100000" fill="hold">
                                          <p:stCondLst>
                                            <p:cond delay="27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to="" calcmode="lin" valueType="num">
                                      <p:cBhvr>
                                        <p:cTn id="20" dur="1" fill="hold"/>
                                        <p:tgtEl>
                                          <p:spTgt spid="5"/>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to="" calcmode="lin" valueType="num">
                                      <p:cBhvr>
                                        <p:cTn id="25" dur="1" fill="hold"/>
                                        <p:tgtEl>
                                          <p:spTgt spid="3">
                                            <p:txEl>
                                              <p:pRg st="0" end="0"/>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to="" calcmode="lin" valueType="num">
                                      <p:cBhvr>
                                        <p:cTn id="30" dur="1" fill="hold"/>
                                        <p:tgtEl>
                                          <p:spTgt spid="3">
                                            <p:txEl>
                                              <p:pRg st="1" end="1"/>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to="" calcmode="lin" valueType="num">
                                      <p:cBhvr>
                                        <p:cTn id="35"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7390" y="-214338"/>
            <a:ext cx="6786610" cy="1643050"/>
          </a:xfrm>
        </p:spPr>
        <p:txBody>
          <a:bodyPr/>
          <a:lstStyle/>
          <a:p>
            <a:pPr algn="r"/>
            <a:r>
              <a:rPr lang="en-US" dirty="0" smtClean="0">
                <a:solidFill>
                  <a:schemeClr val="accent4">
                    <a:lumMod val="75000"/>
                  </a:schemeClr>
                </a:solidFill>
              </a:rPr>
              <a:t>Energy from </a:t>
            </a:r>
            <a:r>
              <a:rPr lang="en-US" strike="sngStrike" dirty="0" smtClean="0">
                <a:solidFill>
                  <a:schemeClr val="accent4">
                    <a:lumMod val="75000"/>
                  </a:schemeClr>
                </a:solidFill>
              </a:rPr>
              <a:t>Donuts</a:t>
            </a:r>
            <a:r>
              <a:rPr lang="en-US" dirty="0" smtClean="0">
                <a:solidFill>
                  <a:schemeClr val="accent4">
                    <a:lumMod val="75000"/>
                  </a:schemeClr>
                </a:solidFill>
              </a:rPr>
              <a:t>.</a:t>
            </a:r>
            <a:br>
              <a:rPr lang="en-US" dirty="0" smtClean="0">
                <a:solidFill>
                  <a:schemeClr val="accent4">
                    <a:lumMod val="75000"/>
                  </a:schemeClr>
                </a:solidFill>
              </a:rPr>
            </a:br>
            <a:r>
              <a:rPr lang="en-US" sz="3600" dirty="0" smtClean="0">
                <a:solidFill>
                  <a:schemeClr val="accent4">
                    <a:lumMod val="75000"/>
                  </a:schemeClr>
                </a:solidFill>
                <a:latin typeface="Forte" pitchFamily="66" charset="0"/>
              </a:rPr>
              <a:t>Food</a:t>
            </a:r>
            <a:endParaRPr lang="en-US" sz="3600" dirty="0">
              <a:solidFill>
                <a:schemeClr val="accent4">
                  <a:lumMod val="75000"/>
                </a:schemeClr>
              </a:solidFill>
              <a:latin typeface="Forte" pitchFamily="66" charset="0"/>
            </a:endParaRPr>
          </a:p>
        </p:txBody>
      </p:sp>
      <p:sp>
        <p:nvSpPr>
          <p:cNvPr id="3" name="Content Placeholder 2"/>
          <p:cNvSpPr>
            <a:spLocks noGrp="1"/>
          </p:cNvSpPr>
          <p:nvPr>
            <p:ph idx="1"/>
          </p:nvPr>
        </p:nvSpPr>
        <p:spPr>
          <a:solidFill>
            <a:srgbClr val="000000">
              <a:alpha val="60000"/>
            </a:srgbClr>
          </a:solidFill>
        </p:spPr>
        <p:txBody>
          <a:bodyPr>
            <a:normAutofit fontScale="92500"/>
          </a:bodyPr>
          <a:lstStyle/>
          <a:p>
            <a:r>
              <a:rPr lang="en-US" dirty="0" smtClean="0">
                <a:solidFill>
                  <a:srgbClr val="FFFF00"/>
                </a:solidFill>
              </a:rPr>
              <a:t>As we are unable to produce food through photosynthesis using the sun, water and the soil, as plants can, we must consume plants directly and the animals that feed on plants in order to attain food as fuel.</a:t>
            </a:r>
          </a:p>
          <a:p>
            <a:r>
              <a:rPr lang="en-US" dirty="0" smtClean="0">
                <a:solidFill>
                  <a:srgbClr val="FFFF00"/>
                </a:solidFill>
              </a:rPr>
              <a:t>Food is taken into our bodies as chemical energy and  converted into forms of energy that we can use in our daily activities such as movement, growth, repair and general maintenance of body systems. </a:t>
            </a:r>
            <a:endParaRPr lang="en-US" dirty="0">
              <a:solidFill>
                <a:srgbClr val="FFFF00"/>
              </a:solidFill>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nodeType="clickEffect">
                                  <p:stCondLst>
                                    <p:cond delay="0"/>
                                  </p:stCondLst>
                                  <p:iterate type="lt">
                                    <p:tmPct val="10000"/>
                                  </p:iterate>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1" dur="1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CC33">
              <a:alpha val="60000"/>
            </a:srgbClr>
          </a:solidFill>
        </p:spPr>
        <p:txBody>
          <a:bodyPr/>
          <a:lstStyle/>
          <a:p>
            <a:r>
              <a:rPr lang="en-US" dirty="0" smtClean="0">
                <a:solidFill>
                  <a:schemeClr val="bg1"/>
                </a:solidFill>
              </a:rPr>
              <a:t>The Aerobic System. </a:t>
            </a:r>
            <a:r>
              <a:rPr lang="en-US" sz="2000" dirty="0" smtClean="0">
                <a:solidFill>
                  <a:srgbClr val="002060"/>
                </a:solidFill>
              </a:rPr>
              <a:t>(Continued)</a:t>
            </a:r>
            <a:endParaRPr lang="en-US" dirty="0">
              <a:solidFill>
                <a:srgbClr val="002060"/>
              </a:solidFill>
            </a:endParaRPr>
          </a:p>
        </p:txBody>
      </p:sp>
      <p:sp>
        <p:nvSpPr>
          <p:cNvPr id="3" name="Content Placeholder 2"/>
          <p:cNvSpPr>
            <a:spLocks noGrp="1"/>
          </p:cNvSpPr>
          <p:nvPr>
            <p:ph idx="1"/>
          </p:nvPr>
        </p:nvSpPr>
        <p:spPr>
          <a:solidFill>
            <a:srgbClr val="000000">
              <a:alpha val="69804"/>
            </a:srgbClr>
          </a:solidFill>
        </p:spPr>
        <p:txBody>
          <a:bodyPr/>
          <a:lstStyle/>
          <a:p>
            <a:r>
              <a:rPr lang="en-US" b="1" u="sng" dirty="0" smtClean="0"/>
              <a:t>STAGE 2:</a:t>
            </a:r>
            <a:r>
              <a:rPr lang="en-US" dirty="0" smtClean="0"/>
              <a:t> Known as the </a:t>
            </a:r>
            <a:r>
              <a:rPr lang="en-US" b="1" dirty="0" smtClean="0"/>
              <a:t>KREBS CYCLE, </a:t>
            </a:r>
            <a:r>
              <a:rPr lang="en-US" dirty="0" smtClean="0"/>
              <a:t>involves PYRUVIC ACID being b_______ down to p_______ more energy for A___ to be </a:t>
            </a:r>
            <a:r>
              <a:rPr lang="en-US" dirty="0" err="1" smtClean="0"/>
              <a:t>resynthesised</a:t>
            </a:r>
            <a:r>
              <a:rPr lang="en-US" dirty="0" smtClean="0"/>
              <a:t> with CARBON DIOXIDE as a </a:t>
            </a:r>
            <a:r>
              <a:rPr lang="en-US" dirty="0" err="1" smtClean="0"/>
              <a:t>byp_______t</a:t>
            </a:r>
            <a:r>
              <a:rPr lang="en-US" dirty="0" smtClean="0"/>
              <a:t>.</a:t>
            </a:r>
            <a:endParaRPr lang="en-US" b="1" u="sng" dirty="0"/>
          </a:p>
        </p:txBody>
      </p:sp>
      <p:pic>
        <p:nvPicPr>
          <p:cNvPr id="5" name="Picture 4" descr="fattony.gif"/>
          <p:cNvPicPr>
            <a:picLocks noChangeAspect="1"/>
          </p:cNvPicPr>
          <p:nvPr/>
        </p:nvPicPr>
        <p:blipFill>
          <a:blip r:embed="rId2"/>
          <a:stretch>
            <a:fillRect/>
          </a:stretch>
        </p:blipFill>
        <p:spPr>
          <a:xfrm>
            <a:off x="642910" y="4143380"/>
            <a:ext cx="1428760" cy="2292128"/>
          </a:xfrm>
          <a:prstGeom prst="rect">
            <a:avLst/>
          </a:prstGeom>
        </p:spPr>
      </p:pic>
      <p:sp>
        <p:nvSpPr>
          <p:cNvPr id="6" name="TextBox 5"/>
          <p:cNvSpPr txBox="1"/>
          <p:nvPr/>
        </p:nvSpPr>
        <p:spPr>
          <a:xfrm>
            <a:off x="3143240" y="4857760"/>
            <a:ext cx="3929090" cy="1477328"/>
          </a:xfrm>
          <a:prstGeom prst="rect">
            <a:avLst/>
          </a:prstGeom>
          <a:noFill/>
        </p:spPr>
        <p:txBody>
          <a:bodyPr wrap="square" rtlCol="0">
            <a:spAutoFit/>
          </a:bodyPr>
          <a:lstStyle/>
          <a:p>
            <a:r>
              <a:rPr lang="en-US" dirty="0" smtClean="0"/>
              <a:t>“That’s right, it’s Fat Tony. I believe you’ve met my cousins Carbohydrate Tony and Protein Tony. </a:t>
            </a:r>
            <a:r>
              <a:rPr lang="en-US" dirty="0" err="1" smtClean="0"/>
              <a:t>Yeh</a:t>
            </a:r>
            <a:r>
              <a:rPr lang="en-US" dirty="0" smtClean="0"/>
              <a:t> I know, this teacher of yours is  a real wise guy.”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7"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0" fill="hold"/>
                                        <p:tgtEl>
                                          <p:spTgt spid="6"/>
                                        </p:tgtEl>
                                        <p:attrNameLst>
                                          <p:attrName>ppt_x</p:attrName>
                                        </p:attrNameLst>
                                      </p:cBhvr>
                                      <p:tavLst>
                                        <p:tav tm="0">
                                          <p:val>
                                            <p:strVal val="#ppt_x"/>
                                          </p:val>
                                        </p:tav>
                                        <p:tav tm="100000">
                                          <p:val>
                                            <p:strVal val="#ppt_x"/>
                                          </p:val>
                                        </p:tav>
                                      </p:tavLst>
                                    </p:anim>
                                    <p:anim calcmode="lin" valueType="num">
                                      <p:cBhvr additive="base">
                                        <p:cTn id="23"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2C71FF">
              <a:alpha val="74902"/>
            </a:srgbClr>
          </a:solidFill>
        </p:spPr>
        <p:txBody>
          <a:bodyPr/>
          <a:lstStyle/>
          <a:p>
            <a:r>
              <a:rPr lang="en-US" dirty="0" smtClean="0">
                <a:solidFill>
                  <a:schemeClr val="bg1"/>
                </a:solidFill>
              </a:rPr>
              <a:t>The Aerobic System. </a:t>
            </a:r>
            <a:r>
              <a:rPr lang="en-US" sz="2000" dirty="0" smtClean="0">
                <a:solidFill>
                  <a:srgbClr val="002060"/>
                </a:solidFill>
              </a:rPr>
              <a:t>(Continued)</a:t>
            </a:r>
            <a:endParaRPr lang="en-US" dirty="0">
              <a:solidFill>
                <a:srgbClr val="00B050"/>
              </a:solidFill>
            </a:endParaRPr>
          </a:p>
        </p:txBody>
      </p:sp>
      <p:sp>
        <p:nvSpPr>
          <p:cNvPr id="3" name="Content Placeholder 2"/>
          <p:cNvSpPr>
            <a:spLocks noGrp="1"/>
          </p:cNvSpPr>
          <p:nvPr>
            <p:ph idx="1"/>
          </p:nvPr>
        </p:nvSpPr>
        <p:spPr>
          <a:xfrm>
            <a:off x="1500166" y="1285860"/>
            <a:ext cx="6257940" cy="5357850"/>
          </a:xfrm>
          <a:solidFill>
            <a:srgbClr val="000000">
              <a:alpha val="74902"/>
            </a:srgbClr>
          </a:solidFill>
        </p:spPr>
        <p:txBody>
          <a:bodyPr/>
          <a:lstStyle/>
          <a:p>
            <a:r>
              <a:rPr lang="en-US" b="1" u="sng" dirty="0" smtClean="0"/>
              <a:t>STAGE 3</a:t>
            </a:r>
            <a:r>
              <a:rPr lang="en-US" dirty="0" smtClean="0"/>
              <a:t>: The final stage is the ELECTRON TRANSFER STAGE which in___________ water (Perspiration), heat and large a__________ of ATP.</a:t>
            </a:r>
          </a:p>
          <a:p>
            <a:r>
              <a:rPr lang="en-US" dirty="0" smtClean="0"/>
              <a:t>Aerobic production of energy occurs within the cell: This involves the breakdown of car__________ and happens in the MITOCHONDRIA of the c____.  </a:t>
            </a:r>
            <a:endParaRPr lang="en-US" dirty="0"/>
          </a:p>
        </p:txBody>
      </p:sp>
      <p:pic>
        <p:nvPicPr>
          <p:cNvPr id="4" name="Picture 3" descr="carl.gif"/>
          <p:cNvPicPr>
            <a:picLocks noChangeAspect="1"/>
          </p:cNvPicPr>
          <p:nvPr/>
        </p:nvPicPr>
        <p:blipFill>
          <a:blip r:embed="rId2"/>
          <a:stretch>
            <a:fillRect/>
          </a:stretch>
        </p:blipFill>
        <p:spPr>
          <a:xfrm>
            <a:off x="7715250" y="1500174"/>
            <a:ext cx="1428750" cy="4391025"/>
          </a:xfrm>
          <a:prstGeom prst="rect">
            <a:avLst/>
          </a:prstGeom>
        </p:spPr>
      </p:pic>
      <p:pic>
        <p:nvPicPr>
          <p:cNvPr id="5" name="Picture 4" descr="lenny.gif"/>
          <p:cNvPicPr>
            <a:picLocks noChangeAspect="1"/>
          </p:cNvPicPr>
          <p:nvPr/>
        </p:nvPicPr>
        <p:blipFill>
          <a:blip r:embed="rId3"/>
          <a:stretch>
            <a:fillRect/>
          </a:stretch>
        </p:blipFill>
        <p:spPr>
          <a:xfrm>
            <a:off x="0" y="1500174"/>
            <a:ext cx="1652593" cy="4176884"/>
          </a:xfrm>
          <a:prstGeom prst="rect">
            <a:avLst/>
          </a:prstGeom>
        </p:spPr>
      </p:pic>
      <p:sp>
        <p:nvSpPr>
          <p:cNvPr id="6" name="TextBox 5"/>
          <p:cNvSpPr txBox="1"/>
          <p:nvPr/>
        </p:nvSpPr>
        <p:spPr>
          <a:xfrm>
            <a:off x="3714744" y="6000768"/>
            <a:ext cx="4857784" cy="646331"/>
          </a:xfrm>
          <a:prstGeom prst="rect">
            <a:avLst/>
          </a:prstGeom>
          <a:solidFill>
            <a:srgbClr val="00B0F0"/>
          </a:solidFill>
        </p:spPr>
        <p:txBody>
          <a:bodyPr wrap="square" rtlCol="0">
            <a:spAutoFit/>
          </a:bodyPr>
          <a:lstStyle/>
          <a:p>
            <a:r>
              <a:rPr lang="en-US" dirty="0" smtClean="0">
                <a:solidFill>
                  <a:schemeClr val="bg1"/>
                </a:solidFill>
              </a:rPr>
              <a:t>“Hey Carl, This stuff is doing my head in.” “Lenny, thinking does your head in.”</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3000" fill="hold"/>
                                        <p:tgtEl>
                                          <p:spTgt spid="5"/>
                                        </p:tgtEl>
                                        <p:attrNameLst>
                                          <p:attrName>ppt_x</p:attrName>
                                        </p:attrNameLst>
                                      </p:cBhvr>
                                      <p:tavLst>
                                        <p:tav tm="0">
                                          <p:val>
                                            <p:strVal val="1+#ppt_w/2"/>
                                          </p:val>
                                        </p:tav>
                                        <p:tav tm="100000">
                                          <p:val>
                                            <p:strVal val="#ppt_x"/>
                                          </p:val>
                                        </p:tav>
                                      </p:tavLst>
                                    </p:anim>
                                    <p:anim calcmode="lin" valueType="num">
                                      <p:cBhvr additive="base">
                                        <p:cTn id="23" dur="3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 to="" calcmode="lin" valueType="num">
                                      <p:cBhvr>
                                        <p:cTn id="28" dur="1" fill="hold"/>
                                        <p:tgtEl>
                                          <p:spTgt spid="6">
                                            <p:txEl>
                                              <p:pRg st="0" end="0"/>
                                            </p:txEl>
                                          </p:spTgt>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3000" fill="hold"/>
                                        <p:tgtEl>
                                          <p:spTgt spid="4"/>
                                        </p:tgtEl>
                                        <p:attrNameLst>
                                          <p:attrName>ppt_x</p:attrName>
                                        </p:attrNameLst>
                                      </p:cBhvr>
                                      <p:tavLst>
                                        <p:tav tm="0">
                                          <p:val>
                                            <p:strVal val="0-#ppt_w/2"/>
                                          </p:val>
                                        </p:tav>
                                        <p:tav tm="100000">
                                          <p:val>
                                            <p:strVal val="#ppt_x"/>
                                          </p:val>
                                        </p:tav>
                                      </p:tavLst>
                                    </p:anim>
                                    <p:anim calcmode="lin" valueType="num">
                                      <p:cBhvr additive="base">
                                        <p:cTn id="34" dur="3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alpha val="60000"/>
            </a:srgbClr>
          </a:solidFill>
        </p:spPr>
        <p:txBody>
          <a:bodyPr/>
          <a:lstStyle/>
          <a:p>
            <a:pPr algn="ctr"/>
            <a:r>
              <a:rPr lang="en-US" dirty="0" smtClean="0">
                <a:solidFill>
                  <a:schemeClr val="bg1"/>
                </a:solidFill>
              </a:rPr>
              <a:t>The Interplay of the Three Energy Systems. </a:t>
            </a:r>
            <a:r>
              <a:rPr lang="en-US" sz="2000" dirty="0" smtClean="0">
                <a:solidFill>
                  <a:srgbClr val="FF0000"/>
                </a:solidFill>
              </a:rPr>
              <a:t>“More pointing, </a:t>
            </a:r>
            <a:r>
              <a:rPr lang="en-US" sz="2000" dirty="0" err="1" smtClean="0">
                <a:solidFill>
                  <a:srgbClr val="FF0000"/>
                </a:solidFill>
              </a:rPr>
              <a:t>uhhhhh</a:t>
            </a:r>
            <a:r>
              <a:rPr lang="en-US" sz="2000" dirty="0" smtClean="0">
                <a:solidFill>
                  <a:srgbClr val="FF0000"/>
                </a:solidFill>
              </a:rPr>
              <a:t>”</a:t>
            </a:r>
            <a:endParaRPr lang="en-US" dirty="0">
              <a:solidFill>
                <a:schemeClr val="bg1"/>
              </a:solidFill>
            </a:endParaRPr>
          </a:p>
        </p:txBody>
      </p:sp>
      <p:pic>
        <p:nvPicPr>
          <p:cNvPr id="2050" name="Picture 2"/>
          <p:cNvPicPr>
            <a:picLocks noGrp="1" noChangeAspect="1" noChangeArrowheads="1"/>
          </p:cNvPicPr>
          <p:nvPr>
            <p:ph idx="1"/>
          </p:nvPr>
        </p:nvPicPr>
        <p:blipFill>
          <a:blip r:embed="rId2"/>
          <a:srcRect/>
          <a:stretch>
            <a:fillRect/>
          </a:stretch>
        </p:blipFill>
        <p:spPr bwMode="auto">
          <a:xfrm>
            <a:off x="1500166" y="1785926"/>
            <a:ext cx="7643834" cy="4629875"/>
          </a:xfrm>
          <a:prstGeom prst="rect">
            <a:avLst/>
          </a:prstGeom>
          <a:noFill/>
          <a:ln w="9525">
            <a:noFill/>
            <a:miter lim="800000"/>
            <a:headEnd/>
            <a:tailEnd/>
          </a:ln>
          <a:effectLst/>
        </p:spPr>
      </p:pic>
      <p:pic>
        <p:nvPicPr>
          <p:cNvPr id="4" name="Picture 3" descr="bob.gif"/>
          <p:cNvPicPr>
            <a:picLocks noChangeAspect="1"/>
          </p:cNvPicPr>
          <p:nvPr/>
        </p:nvPicPr>
        <p:blipFill>
          <a:blip r:embed="rId3"/>
          <a:stretch>
            <a:fillRect/>
          </a:stretch>
        </p:blipFill>
        <p:spPr>
          <a:xfrm>
            <a:off x="0" y="3003260"/>
            <a:ext cx="1643042" cy="31879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anim calcmode="lin" valueType="num">
                                      <p:cBhvr>
                                        <p:cTn id="16" dur="2000" fill="hold"/>
                                        <p:tgtEl>
                                          <p:spTgt spid="4"/>
                                        </p:tgtEl>
                                        <p:attrNameLst>
                                          <p:attrName>ppt_x</p:attrName>
                                        </p:attrNameLst>
                                      </p:cBhvr>
                                      <p:tavLst>
                                        <p:tav tm="0">
                                          <p:val>
                                            <p:strVal val="#ppt_x"/>
                                          </p:val>
                                        </p:tav>
                                        <p:tav tm="100000">
                                          <p:val>
                                            <p:strVal val="#ppt_x"/>
                                          </p:val>
                                        </p:tav>
                                      </p:tavLst>
                                    </p:anim>
                                    <p:anim calcmode="lin" valueType="num">
                                      <p:cBhvr>
                                        <p:cTn id="17" dur="1800" decel="100000" fill="hold"/>
                                        <p:tgtEl>
                                          <p:spTgt spid="4"/>
                                        </p:tgtEl>
                                        <p:attrNameLst>
                                          <p:attrName>ppt_y</p:attrName>
                                        </p:attrNameLst>
                                      </p:cBhvr>
                                      <p:tavLst>
                                        <p:tav tm="0">
                                          <p:val>
                                            <p:strVal val="#ppt_y+1"/>
                                          </p:val>
                                        </p:tav>
                                        <p:tav tm="100000">
                                          <p:val>
                                            <p:strVal val="#ppt_y-.03"/>
                                          </p:val>
                                        </p:tav>
                                      </p:tavLst>
                                    </p:anim>
                                    <p:anim calcmode="lin" valueType="num">
                                      <p:cBhvr>
                                        <p:cTn id="18"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nodeType="clickEffect">
                                  <p:stCondLst>
                                    <p:cond delay="0"/>
                                  </p:stCondLst>
                                  <p:childTnLst>
                                    <p:set>
                                      <p:cBhvr>
                                        <p:cTn id="22" dur="1" fill="hold">
                                          <p:stCondLst>
                                            <p:cond delay="0"/>
                                          </p:stCondLst>
                                        </p:cTn>
                                        <p:tgtEl>
                                          <p:spTgt spid="2050"/>
                                        </p:tgtEl>
                                        <p:attrNameLst>
                                          <p:attrName>style.visibility</p:attrName>
                                        </p:attrNameLst>
                                      </p:cBhvr>
                                      <p:to>
                                        <p:strVal val="visible"/>
                                      </p:to>
                                    </p:set>
                                    <p:anim to="" calcmode="lin" valueType="num">
                                      <p:cBhvr>
                                        <p:cTn id="23" dur="1" fill="hold"/>
                                        <p:tgtEl>
                                          <p:spTgt spid="205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alpha val="74902"/>
            </a:srgbClr>
          </a:solidFill>
        </p:spPr>
        <p:txBody>
          <a:bodyPr/>
          <a:lstStyle/>
          <a:p>
            <a:r>
              <a:rPr lang="en-US" dirty="0" smtClean="0">
                <a:solidFill>
                  <a:srgbClr val="FF0000"/>
                </a:solidFill>
              </a:rPr>
              <a:t>ATP production — different</a:t>
            </a:r>
            <a:br>
              <a:rPr lang="en-US" dirty="0" smtClean="0">
                <a:solidFill>
                  <a:srgbClr val="FF0000"/>
                </a:solidFill>
              </a:rPr>
            </a:br>
            <a:r>
              <a:rPr lang="en-US" dirty="0" smtClean="0">
                <a:solidFill>
                  <a:srgbClr val="FF0000"/>
                </a:solidFill>
              </a:rPr>
              <a:t>exertion conditions</a:t>
            </a:r>
            <a:endParaRPr lang="en-US" dirty="0">
              <a:solidFill>
                <a:srgbClr val="FF0000"/>
              </a:solidFill>
            </a:endParaRPr>
          </a:p>
        </p:txBody>
      </p:sp>
      <p:pic>
        <p:nvPicPr>
          <p:cNvPr id="1026" name="Picture 2"/>
          <p:cNvPicPr>
            <a:picLocks noGrp="1" noChangeAspect="1" noChangeArrowheads="1"/>
          </p:cNvPicPr>
          <p:nvPr>
            <p:ph idx="1"/>
          </p:nvPr>
        </p:nvPicPr>
        <p:blipFill>
          <a:blip r:embed="rId2"/>
          <a:srcRect/>
          <a:stretch>
            <a:fillRect/>
          </a:stretch>
        </p:blipFill>
        <p:spPr bwMode="auto">
          <a:xfrm>
            <a:off x="0" y="1785926"/>
            <a:ext cx="2645839" cy="2643206"/>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2643174" y="1785926"/>
            <a:ext cx="6305983" cy="4346413"/>
          </a:xfrm>
          <a:prstGeom prst="rect">
            <a:avLst/>
          </a:prstGeom>
          <a:noFill/>
          <a:ln w="9525">
            <a:noFill/>
            <a:miter lim="800000"/>
            <a:headEnd/>
            <a:tailEnd/>
          </a:ln>
          <a:effectLst/>
        </p:spPr>
      </p:pic>
      <p:pic>
        <p:nvPicPr>
          <p:cNvPr id="5" name="Picture 4" descr="bob.gif"/>
          <p:cNvPicPr>
            <a:picLocks noChangeAspect="1"/>
          </p:cNvPicPr>
          <p:nvPr/>
        </p:nvPicPr>
        <p:blipFill>
          <a:blip r:embed="rId4"/>
          <a:stretch>
            <a:fillRect/>
          </a:stretch>
        </p:blipFill>
        <p:spPr>
          <a:xfrm>
            <a:off x="1214414" y="4381500"/>
            <a:ext cx="1276350" cy="2476500"/>
          </a:xfrm>
          <a:prstGeom prst="rect">
            <a:avLst/>
          </a:prstGeom>
        </p:spPr>
      </p:pic>
      <p:sp>
        <p:nvSpPr>
          <p:cNvPr id="6" name="TextBox 5"/>
          <p:cNvSpPr txBox="1"/>
          <p:nvPr/>
        </p:nvSpPr>
        <p:spPr>
          <a:xfrm>
            <a:off x="2857488" y="6357958"/>
            <a:ext cx="3571900" cy="369332"/>
          </a:xfrm>
          <a:prstGeom prst="rect">
            <a:avLst/>
          </a:prstGeom>
          <a:solidFill>
            <a:srgbClr val="33CC33">
              <a:alpha val="70980"/>
            </a:srgbClr>
          </a:solidFill>
        </p:spPr>
        <p:txBody>
          <a:bodyPr wrap="square" rtlCol="0">
            <a:spAutoFit/>
          </a:bodyPr>
          <a:lstStyle/>
          <a:p>
            <a:r>
              <a:rPr lang="en-US" dirty="0" smtClean="0">
                <a:solidFill>
                  <a:schemeClr val="bg1"/>
                </a:solidFill>
              </a:rPr>
              <a:t>“Yes,  I know, keep pointing.”</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 to="" calcmode="lin" valueType="num">
                                      <p:cBhvr>
                                        <p:cTn id="12" dur="1" fill="hold"/>
                                        <p:tgtEl>
                                          <p:spTgt spid="1027"/>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20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alpha val="74902"/>
            </a:srgbClr>
          </a:solidFill>
        </p:spPr>
        <p:txBody>
          <a:bodyPr/>
          <a:lstStyle/>
          <a:p>
            <a:r>
              <a:rPr lang="en-US" dirty="0" smtClean="0">
                <a:solidFill>
                  <a:srgbClr val="FF0000"/>
                </a:solidFill>
              </a:rPr>
              <a:t>Lactate threshold</a:t>
            </a:r>
            <a:endParaRPr lang="en-US" dirty="0">
              <a:solidFill>
                <a:srgbClr val="FF0000"/>
              </a:solidFill>
            </a:endParaRPr>
          </a:p>
        </p:txBody>
      </p:sp>
      <p:sp>
        <p:nvSpPr>
          <p:cNvPr id="3" name="Content Placeholder 2"/>
          <p:cNvSpPr>
            <a:spLocks noGrp="1"/>
          </p:cNvSpPr>
          <p:nvPr>
            <p:ph idx="1"/>
          </p:nvPr>
        </p:nvSpPr>
        <p:spPr>
          <a:solidFill>
            <a:srgbClr val="000000">
              <a:alpha val="74902"/>
            </a:srgbClr>
          </a:solidFill>
        </p:spPr>
        <p:txBody>
          <a:bodyPr/>
          <a:lstStyle/>
          <a:p>
            <a:r>
              <a:rPr lang="en-US" dirty="0" smtClean="0"/>
              <a:t>Lactate </a:t>
            </a:r>
            <a:r>
              <a:rPr lang="en-US" dirty="0" err="1" smtClean="0"/>
              <a:t>th</a:t>
            </a:r>
            <a:r>
              <a:rPr lang="en-US" dirty="0" smtClean="0"/>
              <a:t>_________ is the common term used at the elite level of sports physiology. It is the point a_______ which lactic acid begins to rapidly a__________ in the b______, and below which blood levels of lactic ______ do not inhibit effort at the desired level.</a:t>
            </a:r>
          </a:p>
          <a:p>
            <a:endParaRPr lang="en-US" dirty="0"/>
          </a:p>
        </p:txBody>
      </p:sp>
      <p:pic>
        <p:nvPicPr>
          <p:cNvPr id="4" name="Picture 3" descr="barney2.gif"/>
          <p:cNvPicPr>
            <a:picLocks noChangeAspect="1"/>
          </p:cNvPicPr>
          <p:nvPr/>
        </p:nvPicPr>
        <p:blipFill>
          <a:blip r:embed="rId2"/>
          <a:stretch>
            <a:fillRect/>
          </a:stretch>
        </p:blipFill>
        <p:spPr>
          <a:xfrm>
            <a:off x="571472" y="5057775"/>
            <a:ext cx="981075" cy="1800225"/>
          </a:xfrm>
          <a:prstGeom prst="rect">
            <a:avLst/>
          </a:prstGeom>
        </p:spPr>
      </p:pic>
      <p:sp>
        <p:nvSpPr>
          <p:cNvPr id="5" name="TextBox 4"/>
          <p:cNvSpPr txBox="1"/>
          <p:nvPr/>
        </p:nvSpPr>
        <p:spPr>
          <a:xfrm>
            <a:off x="1785918" y="5715016"/>
            <a:ext cx="6603090" cy="369332"/>
          </a:xfrm>
          <a:prstGeom prst="rect">
            <a:avLst/>
          </a:prstGeom>
          <a:solidFill>
            <a:srgbClr val="FFFF00"/>
          </a:solidFill>
        </p:spPr>
        <p:txBody>
          <a:bodyPr wrap="none" rtlCol="0">
            <a:spAutoFit/>
          </a:bodyPr>
          <a:lstStyle/>
          <a:p>
            <a:r>
              <a:rPr lang="en-US" dirty="0" smtClean="0">
                <a:solidFill>
                  <a:schemeClr val="bg1"/>
                </a:solidFill>
              </a:rPr>
              <a:t>“My pants are being pushed well beyond their threshold.”</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to="" calcmode="lin" valueType="num">
                                      <p:cBhvr>
                                        <p:cTn id="12" dur="1" fill="hold"/>
                                        <p:tgtEl>
                                          <p:spTgt spid="3">
                                            <p:bg/>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to="" calcmode="lin" valueType="num">
                                      <p:cBhvr>
                                        <p:cTn id="17" dur="1" fill="hold"/>
                                        <p:tgtEl>
                                          <p:spTgt spid="3">
                                            <p:txEl>
                                              <p:pRg st="0" end="0"/>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2000" fill="hold"/>
                                        <p:tgtEl>
                                          <p:spTgt spid="4"/>
                                        </p:tgtEl>
                                        <p:attrNameLst>
                                          <p:attrName>ppt_x</p:attrName>
                                        </p:attrNameLst>
                                      </p:cBhvr>
                                      <p:tavLst>
                                        <p:tav tm="0">
                                          <p:val>
                                            <p:strVal val="1+#ppt_w/2"/>
                                          </p:val>
                                        </p:tav>
                                        <p:tav tm="100000">
                                          <p:val>
                                            <p:strVal val="#ppt_x"/>
                                          </p:val>
                                        </p:tav>
                                      </p:tavLst>
                                    </p:anim>
                                    <p:anim calcmode="lin" valueType="num">
                                      <p:cBhvr additive="base">
                                        <p:cTn id="23"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2808"/>
            <a:ext cx="5686436" cy="4975192"/>
          </a:xfrm>
          <a:solidFill>
            <a:srgbClr val="00B0F0">
              <a:alpha val="74902"/>
            </a:srgbClr>
          </a:solidFill>
        </p:spPr>
        <p:txBody>
          <a:bodyPr>
            <a:normAutofit fontScale="92500"/>
          </a:bodyPr>
          <a:lstStyle/>
          <a:p>
            <a:r>
              <a:rPr lang="en-US" dirty="0" smtClean="0"/>
              <a:t>Beyond the lactate threshold, muscle and b_____ lactate levels exponentially increase and the athlete has to r________ or stop muscle effort. For untrained people, the lactate </a:t>
            </a:r>
            <a:r>
              <a:rPr lang="en-US" dirty="0" err="1" smtClean="0"/>
              <a:t>th</a:t>
            </a:r>
            <a:r>
              <a:rPr lang="en-US" dirty="0" smtClean="0"/>
              <a:t>_________ is usually around 4 </a:t>
            </a:r>
            <a:r>
              <a:rPr lang="en-US" b="1" dirty="0" err="1" smtClean="0"/>
              <a:t>mmol</a:t>
            </a:r>
            <a:r>
              <a:rPr lang="en-US" b="1" dirty="0" smtClean="0"/>
              <a:t>/L, </a:t>
            </a:r>
            <a:r>
              <a:rPr lang="en-US" dirty="0" smtClean="0"/>
              <a:t>(</a:t>
            </a:r>
            <a:r>
              <a:rPr lang="en-US" dirty="0" err="1" smtClean="0"/>
              <a:t>mmol</a:t>
            </a:r>
            <a:r>
              <a:rPr lang="en-US" dirty="0" smtClean="0"/>
              <a:t>/L — the measure of how many units of LA are present in one </a:t>
            </a:r>
            <a:r>
              <a:rPr lang="en-US" dirty="0" err="1" smtClean="0"/>
              <a:t>litre</a:t>
            </a:r>
            <a:r>
              <a:rPr lang="en-US" dirty="0" smtClean="0"/>
              <a:t> of b____).</a:t>
            </a:r>
            <a:endParaRPr lang="en-US" dirty="0"/>
          </a:p>
        </p:txBody>
      </p:sp>
      <p:sp>
        <p:nvSpPr>
          <p:cNvPr id="4" name="Title 1"/>
          <p:cNvSpPr>
            <a:spLocks noGrp="1"/>
          </p:cNvSpPr>
          <p:nvPr>
            <p:ph type="title"/>
          </p:nvPr>
        </p:nvSpPr>
        <p:spPr>
          <a:solidFill>
            <a:srgbClr val="FFFF00">
              <a:alpha val="74902"/>
            </a:srgbClr>
          </a:solidFill>
        </p:spPr>
        <p:txBody>
          <a:bodyPr/>
          <a:lstStyle/>
          <a:p>
            <a:r>
              <a:rPr lang="en-US" dirty="0" smtClean="0">
                <a:solidFill>
                  <a:srgbClr val="FF0000"/>
                </a:solidFill>
              </a:rPr>
              <a:t>Lactate threshold </a:t>
            </a:r>
            <a:r>
              <a:rPr lang="en-US" sz="2000" dirty="0" smtClean="0">
                <a:solidFill>
                  <a:srgbClr val="FF0000"/>
                </a:solidFill>
              </a:rPr>
              <a:t>(Continued)</a:t>
            </a:r>
            <a:endParaRPr lang="en-US" dirty="0">
              <a:solidFill>
                <a:srgbClr val="FF0000"/>
              </a:solidFill>
            </a:endParaRPr>
          </a:p>
        </p:txBody>
      </p:sp>
      <p:pic>
        <p:nvPicPr>
          <p:cNvPr id="7" name="Picture 6" descr="homerdonut.gif"/>
          <p:cNvPicPr>
            <a:picLocks noChangeAspect="1"/>
          </p:cNvPicPr>
          <p:nvPr/>
        </p:nvPicPr>
        <p:blipFill>
          <a:blip r:embed="rId2"/>
          <a:stretch>
            <a:fillRect/>
          </a:stretch>
        </p:blipFill>
        <p:spPr>
          <a:xfrm flipH="1">
            <a:off x="7358082" y="2285992"/>
            <a:ext cx="1214414" cy="2248914"/>
          </a:xfrm>
          <a:prstGeom prst="rect">
            <a:avLst/>
          </a:prstGeom>
        </p:spPr>
      </p:pic>
      <p:sp>
        <p:nvSpPr>
          <p:cNvPr id="8" name="TextBox 7"/>
          <p:cNvSpPr txBox="1"/>
          <p:nvPr/>
        </p:nvSpPr>
        <p:spPr>
          <a:xfrm>
            <a:off x="6643702" y="5286388"/>
            <a:ext cx="2500298" cy="923330"/>
          </a:xfrm>
          <a:prstGeom prst="rect">
            <a:avLst/>
          </a:prstGeom>
          <a:solidFill>
            <a:srgbClr val="33CC33">
              <a:alpha val="74902"/>
            </a:srgbClr>
          </a:solidFill>
        </p:spPr>
        <p:txBody>
          <a:bodyPr wrap="square" rtlCol="0">
            <a:spAutoFit/>
          </a:bodyPr>
          <a:lstStyle/>
          <a:p>
            <a:r>
              <a:rPr lang="en-US" dirty="0" smtClean="0">
                <a:solidFill>
                  <a:schemeClr val="bg1"/>
                </a:solidFill>
              </a:rPr>
              <a:t>“Every donut deserves a  good home/</a:t>
            </a:r>
            <a:r>
              <a:rPr lang="en-US" dirty="0" err="1" smtClean="0">
                <a:solidFill>
                  <a:schemeClr val="bg1"/>
                </a:solidFill>
              </a:rPr>
              <a:t>Hommer</a:t>
            </a:r>
            <a:r>
              <a:rPr lang="en-US" dirty="0" smtClean="0">
                <a:solidFill>
                  <a:schemeClr val="bg1"/>
                </a:solidFill>
              </a:rPr>
              <a:t>.”</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37"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900" decel="100000" fill="hold"/>
                                        <p:tgtEl>
                                          <p:spTgt spid="7"/>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900" decel="100000" fill="hold"/>
                                        <p:tgtEl>
                                          <p:spTgt spid="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500174"/>
            <a:ext cx="6572296" cy="5143536"/>
          </a:xfrm>
          <a:solidFill>
            <a:srgbClr val="000000">
              <a:alpha val="69804"/>
            </a:srgbClr>
          </a:solidFill>
        </p:spPr>
        <p:txBody>
          <a:bodyPr>
            <a:normAutofit fontScale="92500" lnSpcReduction="10000"/>
          </a:bodyPr>
          <a:lstStyle/>
          <a:p>
            <a:r>
              <a:rPr lang="en-US" dirty="0" smtClean="0"/>
              <a:t>Trained athletes can </a:t>
            </a:r>
            <a:r>
              <a:rPr lang="en-US" dirty="0" err="1" smtClean="0"/>
              <a:t>i</a:t>
            </a:r>
            <a:r>
              <a:rPr lang="en-US" dirty="0" smtClean="0"/>
              <a:t>__________ their tolerance to LA accumulation and are able to c________ effective performance or training with much higher lactate </a:t>
            </a:r>
            <a:r>
              <a:rPr lang="en-US" dirty="0" err="1" smtClean="0"/>
              <a:t>l______s</a:t>
            </a:r>
            <a:r>
              <a:rPr lang="en-US" dirty="0" smtClean="0"/>
              <a:t> in their working muscles and c__________ system.</a:t>
            </a:r>
          </a:p>
          <a:p>
            <a:r>
              <a:rPr lang="en-US" dirty="0" smtClean="0"/>
              <a:t>At the AIS, athletes’ LA levels have </a:t>
            </a:r>
            <a:r>
              <a:rPr lang="en-US" smtClean="0"/>
              <a:t>been m_____________  </a:t>
            </a:r>
            <a:r>
              <a:rPr lang="en-US" dirty="0" smtClean="0"/>
              <a:t>at above 20 </a:t>
            </a:r>
            <a:r>
              <a:rPr lang="en-US" dirty="0" err="1" smtClean="0"/>
              <a:t>mmol</a:t>
            </a:r>
            <a:r>
              <a:rPr lang="en-US" dirty="0" smtClean="0"/>
              <a:t>/L while continuing to effectively train or compete </a:t>
            </a:r>
            <a:r>
              <a:rPr lang="en-US" dirty="0" err="1" smtClean="0"/>
              <a:t>anaerobically</a:t>
            </a:r>
            <a:r>
              <a:rPr lang="en-US" dirty="0" smtClean="0"/>
              <a:t>.</a:t>
            </a:r>
            <a:endParaRPr lang="en-US" dirty="0"/>
          </a:p>
        </p:txBody>
      </p:sp>
      <p:sp>
        <p:nvSpPr>
          <p:cNvPr id="4" name="Title 1"/>
          <p:cNvSpPr>
            <a:spLocks noGrp="1"/>
          </p:cNvSpPr>
          <p:nvPr>
            <p:ph type="title"/>
          </p:nvPr>
        </p:nvSpPr>
        <p:spPr>
          <a:xfrm>
            <a:off x="357158" y="0"/>
            <a:ext cx="8229600" cy="1399032"/>
          </a:xfrm>
          <a:solidFill>
            <a:srgbClr val="FFFF00">
              <a:alpha val="74902"/>
            </a:srgbClr>
          </a:solidFill>
        </p:spPr>
        <p:txBody>
          <a:bodyPr/>
          <a:lstStyle/>
          <a:p>
            <a:r>
              <a:rPr lang="en-US" dirty="0" smtClean="0">
                <a:solidFill>
                  <a:srgbClr val="FF0000"/>
                </a:solidFill>
              </a:rPr>
              <a:t>Lactate threshold </a:t>
            </a:r>
            <a:r>
              <a:rPr lang="en-US" sz="2000" dirty="0" smtClean="0">
                <a:solidFill>
                  <a:srgbClr val="FF0000"/>
                </a:solidFill>
              </a:rPr>
              <a:t>(Continued)</a:t>
            </a:r>
            <a:endParaRPr lang="en-US" dirty="0">
              <a:solidFill>
                <a:srgbClr val="FF0000"/>
              </a:solidFill>
            </a:endParaRPr>
          </a:p>
        </p:txBody>
      </p:sp>
      <p:sp>
        <p:nvSpPr>
          <p:cNvPr id="6" name="TextBox 5"/>
          <p:cNvSpPr txBox="1"/>
          <p:nvPr/>
        </p:nvSpPr>
        <p:spPr>
          <a:xfrm>
            <a:off x="6357950" y="3000372"/>
            <a:ext cx="2786050" cy="1200329"/>
          </a:xfrm>
          <a:prstGeom prst="rect">
            <a:avLst/>
          </a:prstGeom>
          <a:solidFill>
            <a:srgbClr val="00B050">
              <a:alpha val="80000"/>
            </a:srgbClr>
          </a:solidFill>
        </p:spPr>
        <p:txBody>
          <a:bodyPr wrap="square" rtlCol="0">
            <a:spAutoFit/>
          </a:bodyPr>
          <a:lstStyle/>
          <a:p>
            <a:r>
              <a:rPr lang="en-US" dirty="0" smtClean="0"/>
              <a:t>“AH Moe, why did  those donuts have to belong to Chief </a:t>
            </a:r>
            <a:r>
              <a:rPr lang="en-US" dirty="0" err="1" smtClean="0"/>
              <a:t>Wiggum</a:t>
            </a:r>
            <a:r>
              <a:rPr lang="en-US" dirty="0" smtClean="0"/>
              <a:t>. “</a:t>
            </a:r>
            <a:endParaRPr lang="en-US" dirty="0"/>
          </a:p>
        </p:txBody>
      </p:sp>
      <p:pic>
        <p:nvPicPr>
          <p:cNvPr id="7" name="Picture 6" descr="homerjail.gif"/>
          <p:cNvPicPr>
            <a:picLocks noChangeAspect="1"/>
          </p:cNvPicPr>
          <p:nvPr/>
        </p:nvPicPr>
        <p:blipFill>
          <a:blip r:embed="rId2"/>
          <a:stretch>
            <a:fillRect/>
          </a:stretch>
        </p:blipFill>
        <p:spPr>
          <a:xfrm>
            <a:off x="6179975" y="4605342"/>
            <a:ext cx="2964025" cy="22526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214282" y="1714488"/>
            <a:ext cx="8788375" cy="4786346"/>
          </a:xfrm>
          <a:prstGeom prst="rect">
            <a:avLst/>
          </a:prstGeom>
          <a:noFill/>
          <a:ln w="9525">
            <a:noFill/>
            <a:miter lim="800000"/>
            <a:headEnd/>
            <a:tailEnd/>
          </a:ln>
          <a:effectLst/>
        </p:spPr>
      </p:pic>
      <p:sp>
        <p:nvSpPr>
          <p:cNvPr id="6" name="Title 1"/>
          <p:cNvSpPr>
            <a:spLocks noGrp="1"/>
          </p:cNvSpPr>
          <p:nvPr>
            <p:ph type="title"/>
          </p:nvPr>
        </p:nvSpPr>
        <p:spPr>
          <a:solidFill>
            <a:srgbClr val="000000">
              <a:alpha val="74902"/>
            </a:srgbClr>
          </a:solidFill>
        </p:spPr>
        <p:txBody>
          <a:bodyPr/>
          <a:lstStyle/>
          <a:p>
            <a:r>
              <a:rPr lang="en-US" dirty="0" smtClean="0">
                <a:solidFill>
                  <a:srgbClr val="00B0F0"/>
                </a:solidFill>
              </a:rPr>
              <a:t>Lactate threshold </a:t>
            </a:r>
            <a:r>
              <a:rPr lang="en-US" sz="2000" dirty="0" smtClean="0">
                <a:solidFill>
                  <a:srgbClr val="00B0F0"/>
                </a:solidFill>
              </a:rPr>
              <a:t>(Continued)</a:t>
            </a:r>
            <a:endParaRPr lang="en-US" dirty="0">
              <a:solidFill>
                <a:srgbClr val="00B0F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 to="" calcmode="lin" valueType="num">
                                      <p:cBhvr>
                                        <p:cTn id="12" dur="1" fill="hold"/>
                                        <p:tgtEl>
                                          <p:spTgt spid="205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399032"/>
          </a:xfrm>
          <a:ln>
            <a:noFill/>
          </a:ln>
        </p:spPr>
        <p:txBody>
          <a:bodyPr/>
          <a:lstStyle/>
          <a:p>
            <a:r>
              <a:rPr lang="en-US" dirty="0" smtClean="0">
                <a:solidFill>
                  <a:schemeClr val="bg1"/>
                </a:solidFill>
              </a:rPr>
              <a:t>“</a:t>
            </a:r>
            <a:r>
              <a:rPr lang="en-US" sz="2000" dirty="0" smtClean="0">
                <a:solidFill>
                  <a:schemeClr val="bg1"/>
                </a:solidFill>
              </a:rPr>
              <a:t>, Hey , Hey ,Hey </a:t>
            </a:r>
            <a:r>
              <a:rPr lang="en-US" dirty="0" smtClean="0">
                <a:solidFill>
                  <a:schemeClr val="bg1"/>
                </a:solidFill>
              </a:rPr>
              <a:t>ALL SYSTEMS GO!!!!!!!!”</a:t>
            </a:r>
            <a:endParaRPr lang="en-US" dirty="0">
              <a:solidFill>
                <a:schemeClr val="bg1"/>
              </a:solidFill>
            </a:endParaRPr>
          </a:p>
        </p:txBody>
      </p:sp>
      <p:sp>
        <p:nvSpPr>
          <p:cNvPr id="4" name="Content Placeholder 3"/>
          <p:cNvSpPr>
            <a:spLocks noGrp="1"/>
          </p:cNvSpPr>
          <p:nvPr>
            <p:ph idx="1"/>
          </p:nvPr>
        </p:nvSpPr>
        <p:spPr>
          <a:xfrm>
            <a:off x="2214546" y="1571612"/>
            <a:ext cx="6786610" cy="1760506"/>
          </a:xfrm>
          <a:solidFill>
            <a:srgbClr val="6666FF">
              <a:alpha val="60000"/>
            </a:srgbClr>
          </a:solidFill>
        </p:spPr>
        <p:txBody>
          <a:bodyPr>
            <a:normAutofit lnSpcReduction="10000"/>
          </a:bodyPr>
          <a:lstStyle/>
          <a:p>
            <a:r>
              <a:rPr lang="en-US" dirty="0" smtClean="0"/>
              <a:t>“It’s about this time that you should be watching the video. Hey, Blondie, this means you too.” </a:t>
            </a:r>
            <a:endParaRPr lang="en-US" dirty="0"/>
          </a:p>
        </p:txBody>
      </p:sp>
      <p:pic>
        <p:nvPicPr>
          <p:cNvPr id="5" name="Picture 4" descr="krustyheyhey.jpg"/>
          <p:cNvPicPr>
            <a:picLocks noChangeAspect="1"/>
          </p:cNvPicPr>
          <p:nvPr/>
        </p:nvPicPr>
        <p:blipFill>
          <a:blip r:embed="rId2"/>
          <a:stretch>
            <a:fillRect/>
          </a:stretch>
        </p:blipFill>
        <p:spPr>
          <a:xfrm>
            <a:off x="214282" y="1142984"/>
            <a:ext cx="1950563" cy="2392961"/>
          </a:xfrm>
          <a:prstGeom prst="rect">
            <a:avLst/>
          </a:prstGeom>
        </p:spPr>
      </p:pic>
      <p:pic>
        <p:nvPicPr>
          <p:cNvPr id="6" name="Picture 5" descr="family5.gif"/>
          <p:cNvPicPr>
            <a:picLocks noChangeAspect="1"/>
          </p:cNvPicPr>
          <p:nvPr/>
        </p:nvPicPr>
        <p:blipFill>
          <a:blip r:embed="rId3"/>
          <a:stretch>
            <a:fillRect/>
          </a:stretch>
        </p:blipFill>
        <p:spPr>
          <a:xfrm>
            <a:off x="2214546" y="3857628"/>
            <a:ext cx="4505325" cy="23812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000" fill="hold"/>
                                        <p:tgtEl>
                                          <p:spTgt spid="2"/>
                                        </p:tgtEl>
                                        <p:attrNameLst>
                                          <p:attrName>ppt_x</p:attrName>
                                        </p:attrNameLst>
                                      </p:cBhvr>
                                      <p:tavLst>
                                        <p:tav tm="0">
                                          <p:val>
                                            <p:strVal val="#ppt_x"/>
                                          </p:val>
                                        </p:tav>
                                        <p:tav tm="100000">
                                          <p:val>
                                            <p:strVal val="#ppt_x"/>
                                          </p:val>
                                        </p:tav>
                                      </p:tavLst>
                                    </p:anim>
                                    <p:anim calcmode="lin" valueType="num">
                                      <p:cBhvr additive="base">
                                        <p:cTn id="13"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4">
                                            <p:bg/>
                                          </p:spTgt>
                                        </p:tgtEl>
                                        <p:attrNameLst>
                                          <p:attrName>style.visibility</p:attrName>
                                        </p:attrNameLst>
                                      </p:cBhvr>
                                      <p:to>
                                        <p:strVal val="visible"/>
                                      </p:to>
                                    </p:set>
                                    <p:anim calcmode="lin" valueType="num">
                                      <p:cBhvr>
                                        <p:cTn id="18" dur="500" fill="hold"/>
                                        <p:tgtEl>
                                          <p:spTgt spid="4">
                                            <p:bg/>
                                          </p:spTgt>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4">
                                            <p:bg/>
                                          </p:spTgt>
                                        </p:tgtEl>
                                        <p:attrNameLst>
                                          <p:attrName>ppt_y</p:attrName>
                                        </p:attrNameLst>
                                      </p:cBhvr>
                                      <p:tavLst>
                                        <p:tav tm="0">
                                          <p:val>
                                            <p:strVal val="#ppt_y"/>
                                          </p:val>
                                        </p:tav>
                                        <p:tav tm="100000">
                                          <p:val>
                                            <p:strVal val="#ppt_y"/>
                                          </p:val>
                                        </p:tav>
                                      </p:tavLst>
                                    </p:anim>
                                    <p:anim calcmode="lin" valueType="num">
                                      <p:cBhvr>
                                        <p:cTn id="20" dur="500" fill="hold"/>
                                        <p:tgtEl>
                                          <p:spTgt spid="4">
                                            <p:bg/>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4">
                                            <p:bg/>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4">
                                            <p:bg/>
                                          </p:spTgt>
                                        </p:tgtEl>
                                      </p:cBhvr>
                                    </p:animEffect>
                                  </p:childTnLst>
                                </p:cTn>
                              </p:par>
                            </p:childTnLst>
                          </p:cTn>
                        </p:par>
                      </p:childTnLst>
                    </p:cTn>
                  </p:par>
                  <p:par>
                    <p:cTn id="23" fill="hold">
                      <p:stCondLst>
                        <p:cond delay="indefinite"/>
                      </p:stCondLst>
                      <p:childTnLst>
                        <p:par>
                          <p:cTn id="24" fill="hold">
                            <p:stCondLst>
                              <p:cond delay="0"/>
                            </p:stCondLst>
                            <p:childTnLst>
                              <p:par>
                                <p:cTn id="25" presetID="41" presetClass="entr" presetSubtype="0" fill="hold" grpId="0" nodeType="clickEffect">
                                  <p:stCondLst>
                                    <p:cond delay="0"/>
                                  </p:stCondLst>
                                  <p:iterate type="lt">
                                    <p:tmPct val="10000"/>
                                  </p:iterate>
                                  <p:childTnLst>
                                    <p:set>
                                      <p:cBhvr>
                                        <p:cTn id="26" dur="1" fill="hold">
                                          <p:stCondLst>
                                            <p:cond delay="0"/>
                                          </p:stCondLst>
                                        </p:cTn>
                                        <p:tgtEl>
                                          <p:spTgt spid="4">
                                            <p:txEl>
                                              <p:pRg st="0" end="0"/>
                                            </p:txEl>
                                          </p:spTgt>
                                        </p:tgtEl>
                                        <p:attrNameLst>
                                          <p:attrName>style.visibility</p:attrName>
                                        </p:attrNameLst>
                                      </p:cBhvr>
                                      <p:to>
                                        <p:strVal val="visible"/>
                                      </p:to>
                                    </p:set>
                                    <p:anim calcmode="lin" valueType="num">
                                      <p:cBhvr>
                                        <p:cTn id="27" dur="500" fill="hold"/>
                                        <p:tgtEl>
                                          <p:spTgt spid="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4">
                                            <p:txEl>
                                              <p:pRg st="0" end="0"/>
                                            </p:txEl>
                                          </p:spTgt>
                                        </p:tgtEl>
                                        <p:attrNameLst>
                                          <p:attrName>ppt_y</p:attrName>
                                        </p:attrNameLst>
                                      </p:cBhvr>
                                      <p:tavLst>
                                        <p:tav tm="0">
                                          <p:val>
                                            <p:strVal val="#ppt_y"/>
                                          </p:val>
                                        </p:tav>
                                        <p:tav tm="100000">
                                          <p:val>
                                            <p:strVal val="#ppt_y"/>
                                          </p:val>
                                        </p:tav>
                                      </p:tavLst>
                                    </p:anim>
                                    <p:anim calcmode="lin" valueType="num">
                                      <p:cBhvr>
                                        <p:cTn id="29" dur="500" fill="hold"/>
                                        <p:tgtEl>
                                          <p:spTgt spid="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4">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2000" fill="hold"/>
                                        <p:tgtEl>
                                          <p:spTgt spid="6"/>
                                        </p:tgtEl>
                                        <p:attrNameLst>
                                          <p:attrName>ppt_x</p:attrName>
                                        </p:attrNameLst>
                                      </p:cBhvr>
                                      <p:tavLst>
                                        <p:tav tm="0">
                                          <p:val>
                                            <p:strVal val="0-#ppt_w/2"/>
                                          </p:val>
                                        </p:tav>
                                        <p:tav tm="100000">
                                          <p:val>
                                            <p:strVal val="#ppt_x"/>
                                          </p:val>
                                        </p:tav>
                                      </p:tavLst>
                                    </p:anim>
                                    <p:anim calcmode="lin" valueType="num">
                                      <p:cBhvr additive="base">
                                        <p:cTn id="37" dur="2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67494"/>
            <a:ext cx="8715436" cy="1399032"/>
          </a:xfrm>
          <a:solidFill>
            <a:srgbClr val="AB0043">
              <a:alpha val="69804"/>
            </a:srgbClr>
          </a:solidFill>
        </p:spPr>
        <p:txBody>
          <a:bodyPr/>
          <a:lstStyle/>
          <a:p>
            <a:r>
              <a:rPr lang="en-US" dirty="0" smtClean="0">
                <a:solidFill>
                  <a:schemeClr val="tx1"/>
                </a:solidFill>
              </a:rPr>
              <a:t>Checkpoints and Course Work</a:t>
            </a:r>
            <a:endParaRPr lang="en-US" dirty="0">
              <a:solidFill>
                <a:schemeClr val="tx1"/>
              </a:solidFill>
            </a:endParaRPr>
          </a:p>
        </p:txBody>
      </p:sp>
      <p:sp>
        <p:nvSpPr>
          <p:cNvPr id="3" name="Content Placeholder 2"/>
          <p:cNvSpPr>
            <a:spLocks noGrp="1"/>
          </p:cNvSpPr>
          <p:nvPr>
            <p:ph idx="1"/>
          </p:nvPr>
        </p:nvSpPr>
        <p:spPr>
          <a:solidFill>
            <a:srgbClr val="404040">
              <a:alpha val="69804"/>
            </a:srgbClr>
          </a:solidFill>
        </p:spPr>
        <p:txBody>
          <a:bodyPr/>
          <a:lstStyle/>
          <a:p>
            <a:r>
              <a:rPr lang="en-US" b="1" u="sng" dirty="0" smtClean="0"/>
              <a:t>Checkpoints:</a:t>
            </a:r>
            <a:r>
              <a:rPr lang="en-US" b="1" dirty="0" smtClean="0"/>
              <a:t> </a:t>
            </a:r>
            <a:r>
              <a:rPr lang="en-US" dirty="0" smtClean="0"/>
              <a:t>Pages – 314, 318, 323, 326.</a:t>
            </a:r>
          </a:p>
          <a:p>
            <a:endParaRPr lang="en-US" dirty="0" smtClean="0"/>
          </a:p>
          <a:p>
            <a:r>
              <a:rPr lang="en-US" b="1" u="sng" dirty="0" smtClean="0"/>
              <a:t>Course Work:</a:t>
            </a:r>
            <a:r>
              <a:rPr lang="en-US" dirty="0" smtClean="0"/>
              <a:t> Pages – 325, 326.</a:t>
            </a:r>
          </a:p>
          <a:p>
            <a:endParaRPr lang="en-US" dirty="0" smtClean="0"/>
          </a:p>
          <a:p>
            <a:r>
              <a:rPr lang="en-US" b="1" u="sng" dirty="0" smtClean="0"/>
              <a:t>Test Your Knowledge:</a:t>
            </a:r>
            <a:r>
              <a:rPr lang="en-US" dirty="0" smtClean="0"/>
              <a:t> Pages – 327. </a:t>
            </a:r>
            <a:endParaRPr lang="en-US" b="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0"/>
            <a:ext cx="7972452" cy="1399032"/>
          </a:xfrm>
        </p:spPr>
        <p:txBody>
          <a:bodyPr>
            <a:normAutofit fontScale="90000"/>
          </a:bodyPr>
          <a:lstStyle/>
          <a:p>
            <a:r>
              <a:rPr lang="en-US" dirty="0" smtClean="0">
                <a:solidFill>
                  <a:schemeClr val="bg1"/>
                </a:solidFill>
              </a:rPr>
              <a:t>The ATP-PC System according to Side-show Bob.</a:t>
            </a:r>
            <a:r>
              <a:rPr lang="en-US" dirty="0" smtClean="0">
                <a:solidFill>
                  <a:srgbClr val="FF0000"/>
                </a:solidFill>
              </a:rPr>
              <a:t/>
            </a:r>
            <a:br>
              <a:rPr lang="en-US" dirty="0" smtClean="0">
                <a:solidFill>
                  <a:srgbClr val="FF0000"/>
                </a:solidFill>
              </a:rPr>
            </a:br>
            <a:r>
              <a:rPr lang="en-US" sz="2000" dirty="0" smtClean="0">
                <a:solidFill>
                  <a:srgbClr val="FF0000"/>
                </a:solidFill>
              </a:rPr>
              <a:t>“I just dropped by to make sure you’re all paying attention”</a:t>
            </a:r>
            <a:endParaRPr lang="en-US" dirty="0">
              <a:solidFill>
                <a:srgbClr val="FF0000"/>
              </a:solidFill>
            </a:endParaRPr>
          </a:p>
        </p:txBody>
      </p:sp>
      <p:sp>
        <p:nvSpPr>
          <p:cNvPr id="3" name="Content Placeholder 2"/>
          <p:cNvSpPr>
            <a:spLocks noGrp="1"/>
          </p:cNvSpPr>
          <p:nvPr>
            <p:ph idx="1"/>
          </p:nvPr>
        </p:nvSpPr>
        <p:spPr>
          <a:xfrm>
            <a:off x="428596" y="2500306"/>
            <a:ext cx="8229600" cy="4572000"/>
          </a:xfrm>
          <a:solidFill>
            <a:srgbClr val="000000">
              <a:alpha val="60000"/>
            </a:srgbClr>
          </a:solidFill>
        </p:spPr>
        <p:txBody>
          <a:bodyPr>
            <a:normAutofit/>
          </a:bodyPr>
          <a:lstStyle/>
          <a:p>
            <a:r>
              <a:rPr lang="en-US" sz="3200" b="1" i="1" u="sng" dirty="0" smtClean="0">
                <a:solidFill>
                  <a:schemeClr val="bg1"/>
                </a:solidFill>
              </a:rPr>
              <a:t>Adenosine </a:t>
            </a:r>
            <a:r>
              <a:rPr lang="en-US" sz="3200" b="1" i="1" u="sng" dirty="0" err="1" smtClean="0">
                <a:solidFill>
                  <a:schemeClr val="bg1"/>
                </a:solidFill>
              </a:rPr>
              <a:t>triphosphate</a:t>
            </a:r>
            <a:r>
              <a:rPr lang="en-US" sz="3200" b="1" i="1" u="sng" dirty="0" smtClean="0">
                <a:solidFill>
                  <a:schemeClr val="bg1"/>
                </a:solidFill>
              </a:rPr>
              <a:t>:</a:t>
            </a:r>
          </a:p>
          <a:p>
            <a:r>
              <a:rPr lang="en-US" dirty="0" smtClean="0"/>
              <a:t>The chemical compound </a:t>
            </a:r>
            <a:r>
              <a:rPr lang="en-US" b="1" dirty="0" smtClean="0"/>
              <a:t>adenosine t_____________ (ATP) </a:t>
            </a:r>
            <a:r>
              <a:rPr lang="en-US" dirty="0" smtClean="0"/>
              <a:t>provides the energy that allows muscular effort. ATP is the e________ source for all muscular effort, whether for a small subconscious movement such as the blinking of an ___ or a planned repetitious effort in weight training.</a:t>
            </a:r>
            <a:endParaRPr lang="en-US" dirty="0"/>
          </a:p>
        </p:txBody>
      </p:sp>
      <p:pic>
        <p:nvPicPr>
          <p:cNvPr id="5" name="Picture 4" descr="sideshowbob.jpg"/>
          <p:cNvPicPr>
            <a:picLocks noChangeAspect="1"/>
          </p:cNvPicPr>
          <p:nvPr/>
        </p:nvPicPr>
        <p:blipFill>
          <a:blip r:embed="rId2"/>
          <a:stretch>
            <a:fillRect/>
          </a:stretch>
        </p:blipFill>
        <p:spPr>
          <a:xfrm>
            <a:off x="357158" y="0"/>
            <a:ext cx="1229317" cy="250030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to="" calcmode="lin" valueType="num">
                                      <p:cBhvr>
                                        <p:cTn id="17" dur="1" fill="hold"/>
                                        <p:tgtEl>
                                          <p:spTgt spid="3">
                                            <p:txEl>
                                              <p:pRg st="0" end="0"/>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ssolve">
                                      <p:cBhvr>
                                        <p:cTn id="22" dur="3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3174" y="142852"/>
            <a:ext cx="6357982" cy="1428736"/>
          </a:xfrm>
        </p:spPr>
        <p:txBody>
          <a:bodyPr>
            <a:normAutofit fontScale="90000"/>
          </a:bodyPr>
          <a:lstStyle/>
          <a:p>
            <a:pPr algn="r"/>
            <a:r>
              <a:rPr lang="en-US" dirty="0" smtClean="0"/>
              <a:t>Energy from </a:t>
            </a:r>
            <a:r>
              <a:rPr lang="en-US" strike="sngStrike" dirty="0" smtClean="0"/>
              <a:t>Beer</a:t>
            </a:r>
            <a:br>
              <a:rPr lang="en-US" strike="sngStrike" dirty="0" smtClean="0"/>
            </a:br>
            <a:r>
              <a:rPr lang="en-US" dirty="0" smtClean="0">
                <a:latin typeface="Forte" pitchFamily="66" charset="0"/>
              </a:rPr>
              <a:t>carbohydrates</a:t>
            </a:r>
            <a:r>
              <a:rPr lang="en-US" strike="sngStrike" dirty="0" smtClean="0"/>
              <a:t/>
            </a:r>
            <a:br>
              <a:rPr lang="en-US" strike="sngStrike" dirty="0" smtClean="0"/>
            </a:br>
            <a:endParaRPr lang="en-US" strike="sngStrike" dirty="0"/>
          </a:p>
        </p:txBody>
      </p:sp>
      <p:sp>
        <p:nvSpPr>
          <p:cNvPr id="3" name="Content Placeholder 2"/>
          <p:cNvSpPr>
            <a:spLocks noGrp="1"/>
          </p:cNvSpPr>
          <p:nvPr>
            <p:ph idx="1"/>
          </p:nvPr>
        </p:nvSpPr>
        <p:spPr>
          <a:xfrm>
            <a:off x="214282" y="1285860"/>
            <a:ext cx="8229600" cy="4572000"/>
          </a:xfrm>
          <a:solidFill>
            <a:srgbClr val="000000">
              <a:alpha val="60000"/>
            </a:srgbClr>
          </a:solidFill>
        </p:spPr>
        <p:txBody>
          <a:bodyPr>
            <a:normAutofit fontScale="92500" lnSpcReduction="20000"/>
          </a:bodyPr>
          <a:lstStyle/>
          <a:p>
            <a:r>
              <a:rPr lang="en-US" b="1" i="1" u="sng" dirty="0" smtClean="0">
                <a:solidFill>
                  <a:schemeClr val="bg1"/>
                </a:solidFill>
              </a:rPr>
              <a:t>CARBOHYDRATES: </a:t>
            </a:r>
            <a:r>
              <a:rPr lang="en-US" dirty="0" smtClean="0">
                <a:solidFill>
                  <a:srgbClr val="FFFF00"/>
                </a:solidFill>
              </a:rPr>
              <a:t>These are found in fruit, cereal, bread, pasta and vegetables.</a:t>
            </a:r>
          </a:p>
          <a:p>
            <a:r>
              <a:rPr lang="en-US" dirty="0" smtClean="0">
                <a:solidFill>
                  <a:srgbClr val="FFFF00"/>
                </a:solidFill>
              </a:rPr>
              <a:t>Carbohydrates are the primary energy source used in ANAEROBIC (H____ intensity, short d__________) activities. </a:t>
            </a:r>
          </a:p>
          <a:p>
            <a:r>
              <a:rPr lang="en-US" dirty="0" smtClean="0">
                <a:solidFill>
                  <a:srgbClr val="FFFF00"/>
                </a:solidFill>
              </a:rPr>
              <a:t>Carbohydrates, along with Fats, are also the principal source of e______ for AEROBIC (L___ intensity, L_____ duration) activities.</a:t>
            </a:r>
          </a:p>
          <a:p>
            <a:r>
              <a:rPr lang="en-US" dirty="0" smtClean="0">
                <a:solidFill>
                  <a:srgbClr val="FFFF00"/>
                </a:solidFill>
              </a:rPr>
              <a:t>Carbohydrate loading is used to help store extra Glucose in the blood and Glycogen in the liver and muscles prior to an endurance event.</a:t>
            </a:r>
            <a:endParaRPr lang="en-US" dirty="0">
              <a:solidFill>
                <a:srgbClr val="FFFF00"/>
              </a:solidFill>
            </a:endParaRPr>
          </a:p>
        </p:txBody>
      </p:sp>
      <p:pic>
        <p:nvPicPr>
          <p:cNvPr id="4" name="Picture 3" descr="barney.jpg"/>
          <p:cNvPicPr>
            <a:picLocks noChangeAspect="1"/>
          </p:cNvPicPr>
          <p:nvPr/>
        </p:nvPicPr>
        <p:blipFill>
          <a:blip r:embed="rId2"/>
          <a:stretch>
            <a:fillRect/>
          </a:stretch>
        </p:blipFill>
        <p:spPr>
          <a:xfrm>
            <a:off x="7786710" y="5022574"/>
            <a:ext cx="1357290" cy="18354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ox(in)">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ox(in)">
                                      <p:cBhvr>
                                        <p:cTn id="18" dur="2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ox(in)">
                                      <p:cBhvr>
                                        <p:cTn id="23" dur="2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box(in)">
                                      <p:cBhvr>
                                        <p:cTn id="28" dur="2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8"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15000" fill="hold"/>
                                        <p:tgtEl>
                                          <p:spTgt spid="4"/>
                                        </p:tgtEl>
                                        <p:attrNameLst>
                                          <p:attrName>ppt_x</p:attrName>
                                        </p:attrNameLst>
                                      </p:cBhvr>
                                      <p:tavLst>
                                        <p:tav tm="0">
                                          <p:val>
                                            <p:strVal val="#ppt_x"/>
                                          </p:val>
                                        </p:tav>
                                        <p:tav tm="100000">
                                          <p:val>
                                            <p:strVal val="#ppt_x"/>
                                          </p:val>
                                        </p:tav>
                                      </p:tavLst>
                                    </p:anim>
                                    <p:anim calcmode="lin" valueType="num">
                                      <p:cBhvr>
                                        <p:cTn id="34" dur="15000" fill="hold"/>
                                        <p:tgtEl>
                                          <p:spTgt spid="4"/>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4810" y="0"/>
            <a:ext cx="5114932" cy="1399032"/>
          </a:xfrm>
          <a:solidFill>
            <a:srgbClr val="33CC33">
              <a:alpha val="69804"/>
            </a:srgbClr>
          </a:solidFill>
        </p:spPr>
        <p:txBody>
          <a:bodyPr>
            <a:normAutofit fontScale="90000"/>
          </a:bodyPr>
          <a:lstStyle/>
          <a:p>
            <a:r>
              <a:rPr lang="en-US" dirty="0" smtClean="0"/>
              <a:t>Energy from </a:t>
            </a:r>
            <a:r>
              <a:rPr lang="en-US" strike="sngStrike" dirty="0" smtClean="0"/>
              <a:t>Patty</a:t>
            </a:r>
            <a:br>
              <a:rPr lang="en-US" strike="sngStrike" dirty="0" smtClean="0"/>
            </a:br>
            <a:r>
              <a:rPr lang="en-US" dirty="0" smtClean="0">
                <a:effectLst/>
              </a:rPr>
              <a:t>   </a:t>
            </a:r>
            <a:r>
              <a:rPr lang="en-US" strike="sngStrike" dirty="0" smtClean="0">
                <a:effectLst/>
              </a:rPr>
              <a:t>Fatty</a:t>
            </a:r>
            <a:r>
              <a:rPr lang="en-US" dirty="0" smtClean="0">
                <a:effectLst/>
              </a:rPr>
              <a:t>    </a:t>
            </a:r>
            <a:r>
              <a:rPr lang="en-US" dirty="0" smtClean="0">
                <a:latin typeface="Forte" pitchFamily="66" charset="0"/>
              </a:rPr>
              <a:t>Fats</a:t>
            </a:r>
            <a:br>
              <a:rPr lang="en-US" dirty="0" smtClean="0">
                <a:latin typeface="Forte" pitchFamily="66" charset="0"/>
              </a:rPr>
            </a:br>
            <a:r>
              <a:rPr lang="en-US" sz="2400" dirty="0" smtClean="0">
                <a:solidFill>
                  <a:srgbClr val="FF0000"/>
                </a:solidFill>
                <a:latin typeface="Cooper Black" pitchFamily="18" charset="0"/>
              </a:rPr>
              <a:t>“Look who’s talking lard boy”</a:t>
            </a:r>
            <a:endParaRPr lang="en-US" dirty="0">
              <a:solidFill>
                <a:srgbClr val="FF0000"/>
              </a:solidFill>
              <a:latin typeface="Cooper Black" pitchFamily="18" charset="0"/>
            </a:endParaRPr>
          </a:p>
        </p:txBody>
      </p:sp>
      <p:sp>
        <p:nvSpPr>
          <p:cNvPr id="3" name="Content Placeholder 2"/>
          <p:cNvSpPr>
            <a:spLocks noGrp="1"/>
          </p:cNvSpPr>
          <p:nvPr>
            <p:ph idx="1"/>
          </p:nvPr>
        </p:nvSpPr>
        <p:spPr>
          <a:xfrm>
            <a:off x="428596" y="2286000"/>
            <a:ext cx="8229600" cy="4572000"/>
          </a:xfrm>
          <a:solidFill>
            <a:srgbClr val="000000">
              <a:alpha val="60000"/>
            </a:srgbClr>
          </a:solidFill>
        </p:spPr>
        <p:txBody>
          <a:bodyPr>
            <a:normAutofit fontScale="85000" lnSpcReduction="20000"/>
          </a:bodyPr>
          <a:lstStyle/>
          <a:p>
            <a:r>
              <a:rPr lang="en-US" b="1" i="1" u="sng" dirty="0" smtClean="0">
                <a:solidFill>
                  <a:schemeClr val="bg1"/>
                </a:solidFill>
                <a:effectLst>
                  <a:outerShdw blurRad="38100" dist="38100" dir="2700000" algn="tl">
                    <a:srgbClr val="000000">
                      <a:alpha val="43137"/>
                    </a:srgbClr>
                  </a:outerShdw>
                </a:effectLst>
              </a:rPr>
              <a:t>FATS:</a:t>
            </a:r>
            <a:r>
              <a:rPr lang="en-US" dirty="0" smtClean="0">
                <a:solidFill>
                  <a:schemeClr val="bg1"/>
                </a:solidFill>
                <a:effectLst>
                  <a:outerShdw blurRad="38100" dist="38100" dir="2700000" algn="tl">
                    <a:srgbClr val="000000">
                      <a:alpha val="43137"/>
                    </a:srgbClr>
                  </a:outerShdw>
                </a:effectLst>
              </a:rPr>
              <a:t> </a:t>
            </a:r>
            <a:r>
              <a:rPr lang="en-US" dirty="0" smtClean="0">
                <a:solidFill>
                  <a:srgbClr val="FFFF00"/>
                </a:solidFill>
                <a:effectLst>
                  <a:outerShdw blurRad="38100" dist="38100" dir="2700000" algn="tl">
                    <a:srgbClr val="000000">
                      <a:alpha val="43137"/>
                    </a:srgbClr>
                  </a:outerShdw>
                </a:effectLst>
              </a:rPr>
              <a:t>Butter, Margarine, oils and nuts all contain fats.</a:t>
            </a:r>
          </a:p>
          <a:p>
            <a:r>
              <a:rPr lang="en-US" dirty="0" smtClean="0">
                <a:solidFill>
                  <a:srgbClr val="FFFF00"/>
                </a:solidFill>
                <a:effectLst>
                  <a:outerShdw blurRad="38100" dist="38100" dir="2700000" algn="tl">
                    <a:srgbClr val="000000">
                      <a:alpha val="43137"/>
                    </a:srgbClr>
                  </a:outerShdw>
                </a:effectLst>
              </a:rPr>
              <a:t>When you are at </a:t>
            </a:r>
            <a:r>
              <a:rPr lang="en-US" dirty="0" err="1" smtClean="0">
                <a:solidFill>
                  <a:srgbClr val="FFFF00"/>
                </a:solidFill>
                <a:effectLst>
                  <a:outerShdw blurRad="38100" dist="38100" dir="2700000" algn="tl">
                    <a:srgbClr val="000000">
                      <a:alpha val="43137"/>
                    </a:srgbClr>
                  </a:outerShdw>
                </a:effectLst>
              </a:rPr>
              <a:t>r__t</a:t>
            </a:r>
            <a:r>
              <a:rPr lang="en-US" dirty="0" smtClean="0">
                <a:solidFill>
                  <a:srgbClr val="FFFF00"/>
                </a:solidFill>
                <a:effectLst>
                  <a:outerShdw blurRad="38100" dist="38100" dir="2700000" algn="tl">
                    <a:srgbClr val="000000">
                      <a:alpha val="43137"/>
                    </a:srgbClr>
                  </a:outerShdw>
                </a:effectLst>
              </a:rPr>
              <a:t> or sedentary, your body prefers fat as a source of e_______.</a:t>
            </a:r>
          </a:p>
          <a:p>
            <a:r>
              <a:rPr lang="en-US" dirty="0" smtClean="0">
                <a:solidFill>
                  <a:srgbClr val="FFFF00"/>
                </a:solidFill>
                <a:effectLst>
                  <a:outerShdw blurRad="38100" dist="38100" dir="2700000" algn="tl">
                    <a:srgbClr val="000000">
                      <a:alpha val="43137"/>
                    </a:srgbClr>
                  </a:outerShdw>
                </a:effectLst>
              </a:rPr>
              <a:t>The breakdown of fat into energy requires more o_________ than the breakdown of carbohydrates does in the production of ____.</a:t>
            </a:r>
          </a:p>
          <a:p>
            <a:r>
              <a:rPr lang="en-US" dirty="0" smtClean="0">
                <a:solidFill>
                  <a:srgbClr val="FFFF00"/>
                </a:solidFill>
                <a:effectLst>
                  <a:outerShdw blurRad="38100" dist="38100" dir="2700000" algn="tl">
                    <a:srgbClr val="000000">
                      <a:alpha val="43137"/>
                    </a:srgbClr>
                  </a:outerShdw>
                </a:effectLst>
              </a:rPr>
              <a:t>While fats can produce more _____ than carbohydrates, the increased demand for o_______ means that it is less efficient.</a:t>
            </a:r>
          </a:p>
          <a:p>
            <a:r>
              <a:rPr lang="en-US" dirty="0" smtClean="0">
                <a:solidFill>
                  <a:srgbClr val="FFFF00"/>
                </a:solidFill>
                <a:effectLst>
                  <a:outerShdw blurRad="38100" dist="38100" dir="2700000" algn="tl">
                    <a:srgbClr val="000000">
                      <a:alpha val="43137"/>
                    </a:srgbClr>
                  </a:outerShdw>
                </a:effectLst>
              </a:rPr>
              <a:t>Fatty Acids are stored in the blood and Triglycerides are stored in the muscles. Excess fats are stored on the body as A________ tissue.</a:t>
            </a:r>
          </a:p>
          <a:p>
            <a:endParaRPr lang="en-US" dirty="0">
              <a:solidFill>
                <a:schemeClr val="bg1"/>
              </a:solidFill>
            </a:endParaRPr>
          </a:p>
        </p:txBody>
      </p:sp>
      <p:pic>
        <p:nvPicPr>
          <p:cNvPr id="4" name="Picture 3" descr="patty_small.jpg"/>
          <p:cNvPicPr>
            <a:picLocks noChangeAspect="1"/>
          </p:cNvPicPr>
          <p:nvPr/>
        </p:nvPicPr>
        <p:blipFill>
          <a:blip r:embed="rId2"/>
          <a:stretch>
            <a:fillRect/>
          </a:stretch>
        </p:blipFill>
        <p:spPr>
          <a:xfrm>
            <a:off x="1071538" y="0"/>
            <a:ext cx="1714512" cy="22631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0-#ppt_w/2"/>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to="" calcmode="lin" valueType="num">
                                      <p:cBhvr>
                                        <p:cTn id="13" dur="1" fill="hold"/>
                                        <p:tgtEl>
                                          <p:spTgt spid="4"/>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dissolve">
                                      <p:cBhvr>
                                        <p:cTn id="18" dur="2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dissolve">
                                      <p:cBhvr>
                                        <p:cTn id="23" dur="2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dissolve">
                                      <p:cBhvr>
                                        <p:cTn id="28" dur="2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dissolve">
                                      <p:cBhvr>
                                        <p:cTn id="33" dur="20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iterate type="lt">
                                    <p:tmPct val="0"/>
                                  </p:iterate>
                                  <p:childTnLst>
                                    <p:set>
                                      <p:cBhvr>
                                        <p:cTn id="37" dur="1" fill="hold">
                                          <p:stCondLst>
                                            <p:cond delay="0"/>
                                          </p:stCondLst>
                                        </p:cTn>
                                        <p:tgtEl>
                                          <p:spTgt spid="3">
                                            <p:txEl>
                                              <p:pRg st="4" end="4"/>
                                            </p:txEl>
                                          </p:spTgt>
                                        </p:tgtEl>
                                        <p:attrNameLst>
                                          <p:attrName>style.visibility</p:attrName>
                                        </p:attrNameLst>
                                      </p:cBhvr>
                                      <p:to>
                                        <p:strVal val="visible"/>
                                      </p:to>
                                    </p:set>
                                    <p:animEffect transition="in" filter="dissolve">
                                      <p:cBhvr>
                                        <p:cTn id="38"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rburns.gif"/>
          <p:cNvPicPr>
            <a:picLocks noChangeAspect="1"/>
          </p:cNvPicPr>
          <p:nvPr/>
        </p:nvPicPr>
        <p:blipFill>
          <a:blip r:embed="rId2"/>
          <a:stretch>
            <a:fillRect/>
          </a:stretch>
        </p:blipFill>
        <p:spPr>
          <a:xfrm>
            <a:off x="8267700" y="1071546"/>
            <a:ext cx="876300" cy="2381250"/>
          </a:xfrm>
          <a:prstGeom prst="rect">
            <a:avLst/>
          </a:prstGeom>
        </p:spPr>
      </p:pic>
      <p:pic>
        <p:nvPicPr>
          <p:cNvPr id="5" name="Picture 4" descr="smithers.gif"/>
          <p:cNvPicPr>
            <a:picLocks noChangeAspect="1"/>
          </p:cNvPicPr>
          <p:nvPr/>
        </p:nvPicPr>
        <p:blipFill>
          <a:blip r:embed="rId3"/>
          <a:stretch>
            <a:fillRect/>
          </a:stretch>
        </p:blipFill>
        <p:spPr>
          <a:xfrm>
            <a:off x="-214346" y="4381500"/>
            <a:ext cx="1238250" cy="2476500"/>
          </a:xfrm>
          <a:prstGeom prst="rect">
            <a:avLst/>
          </a:prstGeom>
        </p:spPr>
      </p:pic>
      <p:sp>
        <p:nvSpPr>
          <p:cNvPr id="2" name="Title 1"/>
          <p:cNvSpPr>
            <a:spLocks noGrp="1"/>
          </p:cNvSpPr>
          <p:nvPr>
            <p:ph type="title"/>
          </p:nvPr>
        </p:nvSpPr>
        <p:spPr>
          <a:xfrm>
            <a:off x="928662" y="-142900"/>
            <a:ext cx="8215338" cy="1399032"/>
          </a:xfrm>
        </p:spPr>
        <p:txBody>
          <a:bodyPr>
            <a:normAutofit fontScale="90000"/>
          </a:bodyPr>
          <a:lstStyle/>
          <a:p>
            <a:pPr algn="r"/>
            <a:r>
              <a:rPr lang="en-US" dirty="0" smtClean="0">
                <a:solidFill>
                  <a:schemeClr val="accent4">
                    <a:lumMod val="75000"/>
                  </a:schemeClr>
                </a:solidFill>
              </a:rPr>
              <a:t>Energy from </a:t>
            </a:r>
            <a:r>
              <a:rPr lang="en-US" strike="sngStrike" dirty="0" smtClean="0">
                <a:solidFill>
                  <a:schemeClr val="accent4">
                    <a:lumMod val="75000"/>
                  </a:schemeClr>
                </a:solidFill>
              </a:rPr>
              <a:t>Mr. Burns</a:t>
            </a:r>
            <a:r>
              <a:rPr lang="en-US" dirty="0" smtClean="0">
                <a:solidFill>
                  <a:schemeClr val="accent4">
                    <a:lumMod val="75000"/>
                  </a:schemeClr>
                </a:solidFill>
              </a:rPr>
              <a:t>. </a:t>
            </a:r>
            <a:r>
              <a:rPr lang="en-US" sz="3600" dirty="0" smtClean="0">
                <a:solidFill>
                  <a:schemeClr val="accent4">
                    <a:lumMod val="75000"/>
                  </a:schemeClr>
                </a:solidFill>
                <a:latin typeface="Forte" pitchFamily="66" charset="0"/>
              </a:rPr>
              <a:t>Protein</a:t>
            </a:r>
            <a:br>
              <a:rPr lang="en-US" sz="3600" dirty="0" smtClean="0">
                <a:solidFill>
                  <a:schemeClr val="accent4">
                    <a:lumMod val="75000"/>
                  </a:schemeClr>
                </a:solidFill>
                <a:latin typeface="Forte" pitchFamily="66" charset="0"/>
              </a:rPr>
            </a:br>
            <a:r>
              <a:rPr lang="en-US" sz="2700" dirty="0" smtClean="0">
                <a:solidFill>
                  <a:schemeClr val="bg1"/>
                </a:solidFill>
                <a:latin typeface="Berylium" pitchFamily="2" charset="0"/>
                <a:cs typeface="Andalus" pitchFamily="2" charset="-78"/>
              </a:rPr>
              <a:t>“ I don’t think so Simpson.  </a:t>
            </a:r>
            <a:r>
              <a:rPr lang="en-US" sz="2700" dirty="0" err="1" smtClean="0">
                <a:solidFill>
                  <a:schemeClr val="bg1"/>
                </a:solidFill>
                <a:latin typeface="Berylium" pitchFamily="2" charset="0"/>
                <a:cs typeface="Andalus" pitchFamily="2" charset="-78"/>
              </a:rPr>
              <a:t>Smythers</a:t>
            </a:r>
            <a:r>
              <a:rPr lang="en-US" sz="2700" dirty="0" smtClean="0">
                <a:solidFill>
                  <a:schemeClr val="bg1"/>
                </a:solidFill>
                <a:latin typeface="Berylium" pitchFamily="2" charset="0"/>
                <a:cs typeface="Andalus" pitchFamily="2" charset="-78"/>
              </a:rPr>
              <a:t>, release the hounds.”</a:t>
            </a:r>
            <a:endParaRPr lang="en-US" sz="2700" dirty="0">
              <a:solidFill>
                <a:schemeClr val="bg1"/>
              </a:solidFill>
              <a:latin typeface="Berylium" pitchFamily="2" charset="0"/>
              <a:cs typeface="Andalus" pitchFamily="2" charset="-78"/>
            </a:endParaRPr>
          </a:p>
        </p:txBody>
      </p:sp>
      <p:sp>
        <p:nvSpPr>
          <p:cNvPr id="3" name="Content Placeholder 2"/>
          <p:cNvSpPr>
            <a:spLocks noGrp="1"/>
          </p:cNvSpPr>
          <p:nvPr>
            <p:ph idx="1"/>
          </p:nvPr>
        </p:nvSpPr>
        <p:spPr>
          <a:solidFill>
            <a:srgbClr val="000000">
              <a:alpha val="60000"/>
            </a:srgbClr>
          </a:solidFill>
        </p:spPr>
        <p:txBody>
          <a:bodyPr>
            <a:normAutofit fontScale="92500" lnSpcReduction="10000"/>
          </a:bodyPr>
          <a:lstStyle/>
          <a:p>
            <a:r>
              <a:rPr lang="en-US" b="1" i="1" u="sng" dirty="0" smtClean="0">
                <a:solidFill>
                  <a:schemeClr val="bg1"/>
                </a:solidFill>
              </a:rPr>
              <a:t>Protein:</a:t>
            </a:r>
            <a:r>
              <a:rPr lang="en-US" dirty="0" smtClean="0">
                <a:solidFill>
                  <a:srgbClr val="FFFF00"/>
                </a:solidFill>
              </a:rPr>
              <a:t> Meat, F____, Poultry, dairy p_______, Eggs and Lentils are all primary sources of p_________.</a:t>
            </a:r>
          </a:p>
          <a:p>
            <a:r>
              <a:rPr lang="en-US" dirty="0" smtClean="0">
                <a:solidFill>
                  <a:srgbClr val="FFFF00"/>
                </a:solidFill>
              </a:rPr>
              <a:t>Protein is used in the growth and repair of m_________ and other parts of the body.</a:t>
            </a:r>
          </a:p>
          <a:p>
            <a:r>
              <a:rPr lang="en-US" dirty="0" smtClean="0">
                <a:solidFill>
                  <a:srgbClr val="FFFF00"/>
                </a:solidFill>
              </a:rPr>
              <a:t>It is used as energy in e___________ circumstances. (Ultra-Marathon or in cases of malnutrition or Starvation)</a:t>
            </a:r>
          </a:p>
          <a:p>
            <a:r>
              <a:rPr lang="en-US" dirty="0" smtClean="0">
                <a:solidFill>
                  <a:srgbClr val="FFFF00"/>
                </a:solidFill>
              </a:rPr>
              <a:t> Protein also acts as an enzyme which sp_____ up chemical </a:t>
            </a:r>
            <a:r>
              <a:rPr lang="en-US" dirty="0" err="1" smtClean="0">
                <a:solidFill>
                  <a:srgbClr val="FFFF00"/>
                </a:solidFill>
              </a:rPr>
              <a:t>r________s</a:t>
            </a:r>
            <a:r>
              <a:rPr lang="en-US" dirty="0" smtClean="0">
                <a:solidFill>
                  <a:srgbClr val="FFFF00"/>
                </a:solidFill>
              </a:rPr>
              <a:t> in the body. </a:t>
            </a:r>
          </a:p>
          <a:p>
            <a:endParaRPr lang="en-US" dirty="0" smtClean="0">
              <a:solidFill>
                <a:srgbClr val="FFFF00"/>
              </a:solidFill>
            </a:endParaRPr>
          </a:p>
          <a:p>
            <a:endParaRPr lang="en-US" b="1" i="1" u="sng"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2000" fill="hold"/>
                                        <p:tgtEl>
                                          <p:spTgt spid="4"/>
                                        </p:tgtEl>
                                        <p:attrNameLst>
                                          <p:attrName>ppt_x</p:attrName>
                                        </p:attrNameLst>
                                      </p:cBhvr>
                                      <p:tavLst>
                                        <p:tav tm="0">
                                          <p:val>
                                            <p:strVal val="#ppt_x"/>
                                          </p:val>
                                        </p:tav>
                                        <p:tav tm="100000">
                                          <p:val>
                                            <p:strVal val="#ppt_x"/>
                                          </p:val>
                                        </p:tav>
                                      </p:tavLst>
                                    </p:anim>
                                    <p:anim calcmode="lin" valueType="num">
                                      <p:cBhvr additive="base">
                                        <p:cTn id="13"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2000" fill="hold"/>
                                        <p:tgtEl>
                                          <p:spTgt spid="5"/>
                                        </p:tgtEl>
                                        <p:attrNameLst>
                                          <p:attrName>ppt_x</p:attrName>
                                        </p:attrNameLst>
                                      </p:cBhvr>
                                      <p:tavLst>
                                        <p:tav tm="0">
                                          <p:val>
                                            <p:strVal val="#ppt_x"/>
                                          </p:val>
                                        </p:tav>
                                        <p:tav tm="100000">
                                          <p:val>
                                            <p:strVal val="#ppt_x"/>
                                          </p:val>
                                        </p:tav>
                                      </p:tavLst>
                                    </p:anim>
                                    <p:anim calcmode="lin" valueType="num">
                                      <p:cBhvr additive="base">
                                        <p:cTn id="19"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wedge">
                                      <p:cBhvr>
                                        <p:cTn id="24" dur="2000"/>
                                        <p:tgtEl>
                                          <p:spTgt spid="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0" presetClass="entr" presetSubtype="0" fill="hold" nodeType="click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wedge">
                                      <p:cBhvr>
                                        <p:cTn id="29" dur="2000"/>
                                        <p:tgtEl>
                                          <p:spTgt spid="3">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0" presetClass="entr" presetSubtype="0" fill="hold"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wedge">
                                      <p:cBhvr>
                                        <p:cTn id="34" dur="20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0" presetClass="entr" presetSubtype="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wedge">
                                      <p:cBhvr>
                                        <p:cTn id="39"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4810" y="0"/>
            <a:ext cx="5072066" cy="1142984"/>
          </a:xfrm>
        </p:spPr>
        <p:txBody>
          <a:bodyPr>
            <a:normAutofit/>
          </a:bodyPr>
          <a:lstStyle/>
          <a:p>
            <a:r>
              <a:rPr lang="en-US" dirty="0" smtClean="0"/>
              <a:t>Energy from </a:t>
            </a:r>
            <a:r>
              <a:rPr lang="en-US" dirty="0" smtClean="0">
                <a:solidFill>
                  <a:schemeClr val="bg1"/>
                </a:solidFill>
              </a:rPr>
              <a:t>ATP</a:t>
            </a:r>
            <a:br>
              <a:rPr lang="en-US" dirty="0" smtClean="0">
                <a:solidFill>
                  <a:schemeClr val="bg1"/>
                </a:solidFill>
              </a:rPr>
            </a:br>
            <a:r>
              <a:rPr lang="en-US" sz="1600" dirty="0" smtClean="0">
                <a:solidFill>
                  <a:srgbClr val="FFFF00"/>
                </a:solidFill>
              </a:rPr>
              <a:t>“Can you not dig it</a:t>
            </a:r>
            <a:r>
              <a:rPr lang="en-US" sz="1600" dirty="0" smtClean="0">
                <a:solidFill>
                  <a:srgbClr val="FFFF00"/>
                </a:solidFill>
                <a:latin typeface="Verdana"/>
              </a:rPr>
              <a:t>?”</a:t>
            </a:r>
            <a:endParaRPr lang="en-US" dirty="0">
              <a:solidFill>
                <a:srgbClr val="FFFF00"/>
              </a:solidFill>
            </a:endParaRPr>
          </a:p>
        </p:txBody>
      </p:sp>
      <p:pic>
        <p:nvPicPr>
          <p:cNvPr id="1026" name="Picture 2"/>
          <p:cNvPicPr>
            <a:picLocks noGrp="1" noChangeAspect="1" noChangeArrowheads="1"/>
          </p:cNvPicPr>
          <p:nvPr>
            <p:ph idx="1"/>
          </p:nvPr>
        </p:nvPicPr>
        <p:blipFill>
          <a:blip r:embed="rId2"/>
          <a:srcRect/>
          <a:stretch>
            <a:fillRect/>
          </a:stretch>
        </p:blipFill>
        <p:spPr bwMode="auto">
          <a:xfrm>
            <a:off x="0" y="1643050"/>
            <a:ext cx="8888416" cy="5500726"/>
          </a:xfrm>
          <a:prstGeom prst="rect">
            <a:avLst/>
          </a:prstGeom>
          <a:solidFill>
            <a:srgbClr val="000000">
              <a:alpha val="58824"/>
            </a:srgbClr>
          </a:solidFill>
          <a:ln w="9525">
            <a:noFill/>
            <a:miter lim="800000"/>
            <a:headEnd/>
            <a:tailEnd/>
          </a:ln>
          <a:effectLst/>
        </p:spPr>
      </p:pic>
      <p:pic>
        <p:nvPicPr>
          <p:cNvPr id="4" name="Picture 3" descr="willie.jpg"/>
          <p:cNvPicPr>
            <a:picLocks noChangeAspect="1"/>
          </p:cNvPicPr>
          <p:nvPr/>
        </p:nvPicPr>
        <p:blipFill>
          <a:blip r:embed="rId3"/>
          <a:stretch>
            <a:fillRect/>
          </a:stretch>
        </p:blipFill>
        <p:spPr>
          <a:xfrm>
            <a:off x="-714412" y="-3143296"/>
            <a:ext cx="3771900" cy="4572032"/>
          </a:xfrm>
          <a:prstGeom prst="rect">
            <a:avLst/>
          </a:prstGeom>
        </p:spPr>
      </p:pic>
      <p:sp>
        <p:nvSpPr>
          <p:cNvPr id="5" name="TextBox 4"/>
          <p:cNvSpPr txBox="1"/>
          <p:nvPr/>
        </p:nvSpPr>
        <p:spPr>
          <a:xfrm>
            <a:off x="6215074" y="5214950"/>
            <a:ext cx="2428891" cy="1200329"/>
          </a:xfrm>
          <a:prstGeom prst="rect">
            <a:avLst/>
          </a:prstGeom>
          <a:solidFill>
            <a:schemeClr val="tx1">
              <a:lumMod val="75000"/>
            </a:schemeClr>
          </a:solidFill>
        </p:spPr>
        <p:txBody>
          <a:bodyPr wrap="square" rtlCol="0">
            <a:spAutoFit/>
          </a:bodyPr>
          <a:lstStyle/>
          <a:p>
            <a:r>
              <a:rPr lang="en-US" dirty="0" smtClean="0">
                <a:solidFill>
                  <a:srgbClr val="FF0000"/>
                </a:solidFill>
              </a:rPr>
              <a:t>Write a summary of what is going on in this diagram in the space provided</a:t>
            </a:r>
            <a:endParaRPr lang="en-US" dirty="0">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9"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additive="base">
                                        <p:cTn id="12" dur="3000" fill="hold"/>
                                        <p:tgtEl>
                                          <p:spTgt spid="1026"/>
                                        </p:tgtEl>
                                        <p:attrNameLst>
                                          <p:attrName>ppt_x</p:attrName>
                                        </p:attrNameLst>
                                      </p:cBhvr>
                                      <p:tavLst>
                                        <p:tav tm="0">
                                          <p:val>
                                            <p:strVal val="0-#ppt_w/2"/>
                                          </p:val>
                                        </p:tav>
                                        <p:tav tm="100000">
                                          <p:val>
                                            <p:strVal val="#ppt_x"/>
                                          </p:val>
                                        </p:tav>
                                      </p:tavLst>
                                    </p:anim>
                                    <p:anim calcmode="lin" valueType="num">
                                      <p:cBhvr additive="base">
                                        <p:cTn id="13" dur="3000" fill="hold"/>
                                        <p:tgtEl>
                                          <p:spTgt spid="1026"/>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0" presetClass="path" presetSubtype="0" accel="50000" decel="50000" fill="hold" nodeType="clickEffect">
                                  <p:stCondLst>
                                    <p:cond delay="0"/>
                                  </p:stCondLst>
                                  <p:childTnLst>
                                    <p:animMotion origin="layout" path="M -0.14792 1.18426 C -0.11077 0.76597 -0.07362 0.34769 -0.029 0.32847 C 0.01494 0.30926 0.06337 1.06829 0.11997 1.06944 C 0.17674 1.0706 0.25869 0.33495 0.31198 0.33611 C 0.36528 0.33727 0.39619 1.08287 0.43994 1.07708 C 0.48351 1.0713 0.52761 0.29977 0.57344 0.30116 C 0.6191 0.30255 0.66841 1.08171 0.71372 1.08588 C 0.75903 1.09005 0.80348 0.44792 0.84566 0.32639 C 0.88785 0.20486 0.92587 0.33958 0.96685 0.35694 C 1.00782 0.37431 1.07066 0.45602 1.0915 0.43009 C 1.11233 0.40417 1.10435 0.19444 1.09237 0.20069 C 1.08039 0.20694 1.03698 0.43681 1.01945 0.46829 C 1.00191 0.49977 0.99688 0.39745 0.98646 0.38958 C 0.97639 0.38171 0.95903 0.42153 0.95782 0.4213 C 0.9566 0.42106 0.97292 0.3912 0.979 0.3875 C 0.98542 0.3838 0.97605 0.42917 0.99566 0.39954 C 1.01511 0.36991 1.079 0.24097 1.09566 0.20926 " pathEditMode="relative" rAng="0" ptsTypes="aaaaaaaaaaaaaaaaA">
                                      <p:cBhvr>
                                        <p:cTn id="17" dur="5000" fill="hold"/>
                                        <p:tgtEl>
                                          <p:spTgt spid="4"/>
                                        </p:tgtEl>
                                        <p:attrNameLst>
                                          <p:attrName>ppt_x</p:attrName>
                                          <p:attrName>ppt_y</p:attrName>
                                        </p:attrNameLst>
                                      </p:cBhvr>
                                      <p:rCtr x="630" y="-495"/>
                                    </p:animMotion>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to="" calcmode="lin" valueType="num">
                                      <p:cBhvr>
                                        <p:cTn id="22"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3042" y="0"/>
            <a:ext cx="8229600" cy="1399032"/>
          </a:xfrm>
        </p:spPr>
        <p:txBody>
          <a:bodyPr/>
          <a:lstStyle/>
          <a:p>
            <a:r>
              <a:rPr lang="en-US" dirty="0" smtClean="0">
                <a:solidFill>
                  <a:schemeClr val="bg1"/>
                </a:solidFill>
              </a:rPr>
              <a:t>At rest and during exercise</a:t>
            </a:r>
            <a:r>
              <a:rPr lang="en-US" dirty="0" smtClean="0"/>
              <a:t/>
            </a:r>
            <a:br>
              <a:rPr lang="en-US" dirty="0" smtClean="0"/>
            </a:br>
            <a:r>
              <a:rPr lang="en-US" sz="2000" dirty="0" smtClean="0">
                <a:solidFill>
                  <a:schemeClr val="bg1"/>
                </a:solidFill>
              </a:rPr>
              <a:t>“Pointing at words, this is so demeaning.”</a:t>
            </a:r>
            <a:endParaRPr lang="en-US" dirty="0">
              <a:solidFill>
                <a:schemeClr val="bg1"/>
              </a:solidFill>
            </a:endParaRPr>
          </a:p>
        </p:txBody>
      </p:sp>
      <p:sp>
        <p:nvSpPr>
          <p:cNvPr id="3" name="Content Placeholder 2"/>
          <p:cNvSpPr>
            <a:spLocks noGrp="1"/>
          </p:cNvSpPr>
          <p:nvPr>
            <p:ph idx="1"/>
          </p:nvPr>
        </p:nvSpPr>
        <p:spPr>
          <a:xfrm>
            <a:off x="1285852" y="1643050"/>
            <a:ext cx="8158162" cy="4572000"/>
          </a:xfrm>
          <a:solidFill>
            <a:srgbClr val="000000">
              <a:alpha val="60000"/>
            </a:srgbClr>
          </a:solidFill>
        </p:spPr>
        <p:txBody>
          <a:bodyPr/>
          <a:lstStyle/>
          <a:p>
            <a:r>
              <a:rPr lang="en-US" dirty="0" smtClean="0"/>
              <a:t>At rest, the Aerobic energy system is the only s________ in operation.</a:t>
            </a:r>
          </a:p>
          <a:p>
            <a:r>
              <a:rPr lang="en-US" dirty="0" smtClean="0"/>
              <a:t>Two thirds of the energy is derived from fats and the other third is provided by </a:t>
            </a:r>
            <a:r>
              <a:rPr lang="en-US" dirty="0" err="1" smtClean="0"/>
              <a:t>c_______________s</a:t>
            </a:r>
            <a:r>
              <a:rPr lang="en-US" dirty="0" smtClean="0"/>
              <a:t>.</a:t>
            </a:r>
          </a:p>
          <a:p>
            <a:r>
              <a:rPr lang="en-US" dirty="0" smtClean="0"/>
              <a:t>During exercise, both the aerobic and Anaerobic systems contribute e_____ for A___ production.</a:t>
            </a:r>
            <a:endParaRPr lang="en-US" dirty="0"/>
          </a:p>
        </p:txBody>
      </p:sp>
      <p:pic>
        <p:nvPicPr>
          <p:cNvPr id="4" name="Picture 3" descr="bob.gif"/>
          <p:cNvPicPr>
            <a:picLocks noChangeAspect="1"/>
          </p:cNvPicPr>
          <p:nvPr/>
        </p:nvPicPr>
        <p:blipFill>
          <a:blip r:embed="rId2"/>
          <a:stretch>
            <a:fillRect/>
          </a:stretch>
        </p:blipFill>
        <p:spPr>
          <a:xfrm>
            <a:off x="0" y="857232"/>
            <a:ext cx="1276350" cy="2476500"/>
          </a:xfrm>
          <a:prstGeom prst="rect">
            <a:avLst/>
          </a:prstGeom>
        </p:spPr>
      </p:pic>
      <p:pic>
        <p:nvPicPr>
          <p:cNvPr id="5" name="Picture 4" descr="bob.gif"/>
          <p:cNvPicPr>
            <a:picLocks noChangeAspect="1"/>
          </p:cNvPicPr>
          <p:nvPr/>
        </p:nvPicPr>
        <p:blipFill>
          <a:blip r:embed="rId2"/>
          <a:stretch>
            <a:fillRect/>
          </a:stretch>
        </p:blipFill>
        <p:spPr>
          <a:xfrm>
            <a:off x="0" y="1928802"/>
            <a:ext cx="1276350" cy="2476500"/>
          </a:xfrm>
          <a:prstGeom prst="rect">
            <a:avLst/>
          </a:prstGeom>
        </p:spPr>
      </p:pic>
      <p:pic>
        <p:nvPicPr>
          <p:cNvPr id="6" name="Picture 5" descr="bob.gif"/>
          <p:cNvPicPr>
            <a:picLocks noChangeAspect="1"/>
          </p:cNvPicPr>
          <p:nvPr/>
        </p:nvPicPr>
        <p:blipFill>
          <a:blip r:embed="rId2"/>
          <a:stretch>
            <a:fillRect/>
          </a:stretch>
        </p:blipFill>
        <p:spPr>
          <a:xfrm>
            <a:off x="0" y="3429000"/>
            <a:ext cx="1276350" cy="2476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to="" calcmode="lin" valueType="num">
                                      <p:cBhvr>
                                        <p:cTn id="12" dur="1" fill="hold"/>
                                        <p:tgtEl>
                                          <p:spTgt spid="4"/>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xit" presetSubtype="4" fill="hold" nodeType="clickEffect">
                                  <p:stCondLst>
                                    <p:cond delay="0"/>
                                  </p:stCondLst>
                                  <p:childTnLst>
                                    <p:anim calcmode="lin" valueType="num">
                                      <p:cBhvr additive="base">
                                        <p:cTn id="21" dur="500"/>
                                        <p:tgtEl>
                                          <p:spTgt spid="4"/>
                                        </p:tgtEl>
                                        <p:attrNameLst>
                                          <p:attrName>ppt_x</p:attrName>
                                        </p:attrNameLst>
                                      </p:cBhvr>
                                      <p:tavLst>
                                        <p:tav tm="0">
                                          <p:val>
                                            <p:strVal val="ppt_x"/>
                                          </p:val>
                                        </p:tav>
                                        <p:tav tm="100000">
                                          <p:val>
                                            <p:strVal val="ppt_x"/>
                                          </p:val>
                                        </p:tav>
                                      </p:tavLst>
                                    </p:anim>
                                    <p:anim calcmode="lin" valueType="num">
                                      <p:cBhvr additive="base">
                                        <p:cTn id="22" dur="500"/>
                                        <p:tgtEl>
                                          <p:spTgt spid="4"/>
                                        </p:tgtEl>
                                        <p:attrNameLst>
                                          <p:attrName>ppt_y</p:attrName>
                                        </p:attrNameLst>
                                      </p:cBhvr>
                                      <p:tavLst>
                                        <p:tav tm="0">
                                          <p:val>
                                            <p:strVal val="ppt_y"/>
                                          </p:val>
                                        </p:tav>
                                        <p:tav tm="100000">
                                          <p:val>
                                            <p:strVal val="1+ppt_h/2"/>
                                          </p:val>
                                        </p:tav>
                                      </p:tavLst>
                                    </p:anim>
                                    <p:set>
                                      <p:cBhvr>
                                        <p:cTn id="23" dur="1" fill="hold">
                                          <p:stCondLst>
                                            <p:cond delay="499"/>
                                          </p:stCondLst>
                                        </p:cTn>
                                        <p:tgtEl>
                                          <p:spTgt spid="4"/>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to="" calcmode="lin" valueType="num">
                                      <p:cBhvr>
                                        <p:cTn id="28" dur="1" fill="hold"/>
                                        <p:tgtEl>
                                          <p:spTgt spid="5"/>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wipe(down)">
                                      <p:cBhvr>
                                        <p:cTn id="33" dur="2000"/>
                                        <p:tgtEl>
                                          <p:spTgt spid="3">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xit" presetSubtype="4" fill="hold" nodeType="clickEffect">
                                  <p:stCondLst>
                                    <p:cond delay="0"/>
                                  </p:stCondLst>
                                  <p:childTnLst>
                                    <p:anim calcmode="lin" valueType="num">
                                      <p:cBhvr additive="base">
                                        <p:cTn id="37" dur="500"/>
                                        <p:tgtEl>
                                          <p:spTgt spid="5"/>
                                        </p:tgtEl>
                                        <p:attrNameLst>
                                          <p:attrName>ppt_x</p:attrName>
                                        </p:attrNameLst>
                                      </p:cBhvr>
                                      <p:tavLst>
                                        <p:tav tm="0">
                                          <p:val>
                                            <p:strVal val="ppt_x"/>
                                          </p:val>
                                        </p:tav>
                                        <p:tav tm="100000">
                                          <p:val>
                                            <p:strVal val="ppt_x"/>
                                          </p:val>
                                        </p:tav>
                                      </p:tavLst>
                                    </p:anim>
                                    <p:anim calcmode="lin" valueType="num">
                                      <p:cBhvr additive="base">
                                        <p:cTn id="38" dur="500"/>
                                        <p:tgtEl>
                                          <p:spTgt spid="5"/>
                                        </p:tgtEl>
                                        <p:attrNameLst>
                                          <p:attrName>ppt_y</p:attrName>
                                        </p:attrNameLst>
                                      </p:cBhvr>
                                      <p:tavLst>
                                        <p:tav tm="0">
                                          <p:val>
                                            <p:strVal val="ppt_y"/>
                                          </p:val>
                                        </p:tav>
                                        <p:tav tm="100000">
                                          <p:val>
                                            <p:strVal val="1+ppt_h/2"/>
                                          </p:val>
                                        </p:tav>
                                      </p:tavLst>
                                    </p:anim>
                                    <p:set>
                                      <p:cBhvr>
                                        <p:cTn id="39" dur="1" fill="hold">
                                          <p:stCondLst>
                                            <p:cond delay="499"/>
                                          </p:stCondLst>
                                        </p:cTn>
                                        <p:tgtEl>
                                          <p:spTgt spid="5"/>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 to="" calcmode="lin" valueType="num">
                                      <p:cBhvr>
                                        <p:cTn id="44" dur="1" fill="hold"/>
                                        <p:tgtEl>
                                          <p:spTgt spid="6"/>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3">
                                            <p:txEl>
                                              <p:pRg st="2" end="2"/>
                                            </p:txEl>
                                          </p:spTgt>
                                        </p:tgtEl>
                                        <p:attrNameLst>
                                          <p:attrName>style.visibility</p:attrName>
                                        </p:attrNameLst>
                                      </p:cBhvr>
                                      <p:to>
                                        <p:strVal val="visible"/>
                                      </p:to>
                                    </p:set>
                                    <p:animEffect transition="in" filter="wipe(down)">
                                      <p:cBhvr>
                                        <p:cTn id="4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0166" y="-285776"/>
            <a:ext cx="8229600" cy="1399032"/>
          </a:xfrm>
        </p:spPr>
        <p:txBody>
          <a:bodyPr/>
          <a:lstStyle/>
          <a:p>
            <a:r>
              <a:rPr lang="en-US" dirty="0" smtClean="0">
                <a:solidFill>
                  <a:schemeClr val="bg1"/>
                </a:solidFill>
              </a:rPr>
              <a:t>Specific activity and fitness</a:t>
            </a:r>
            <a:endParaRPr lang="en-US" dirty="0">
              <a:solidFill>
                <a:schemeClr val="bg1"/>
              </a:solidFill>
            </a:endParaRPr>
          </a:p>
        </p:txBody>
      </p:sp>
      <p:sp>
        <p:nvSpPr>
          <p:cNvPr id="3" name="Content Placeholder 2"/>
          <p:cNvSpPr>
            <a:spLocks noGrp="1"/>
          </p:cNvSpPr>
          <p:nvPr>
            <p:ph idx="1"/>
          </p:nvPr>
        </p:nvSpPr>
        <p:spPr>
          <a:xfrm>
            <a:off x="457200" y="714356"/>
            <a:ext cx="8229600" cy="6572296"/>
          </a:xfrm>
          <a:solidFill>
            <a:srgbClr val="000000">
              <a:alpha val="60000"/>
            </a:srgbClr>
          </a:solidFill>
        </p:spPr>
        <p:txBody>
          <a:bodyPr>
            <a:normAutofit/>
          </a:bodyPr>
          <a:lstStyle/>
          <a:p>
            <a:r>
              <a:rPr lang="en-US" dirty="0" smtClean="0"/>
              <a:t>Duration, intensity and athlete f_____ are all factors that will determine the energy systems involved in providing </a:t>
            </a:r>
            <a:r>
              <a:rPr lang="en-US" dirty="0" err="1" smtClean="0"/>
              <a:t>e______y</a:t>
            </a:r>
            <a:r>
              <a:rPr lang="en-US" dirty="0" smtClean="0"/>
              <a:t> for ATP </a:t>
            </a:r>
            <a:r>
              <a:rPr lang="en-US" dirty="0" err="1" smtClean="0"/>
              <a:t>syn______is</a:t>
            </a:r>
            <a:r>
              <a:rPr lang="en-US" dirty="0" smtClean="0"/>
              <a:t>.</a:t>
            </a:r>
          </a:p>
          <a:p>
            <a:r>
              <a:rPr lang="en-US" dirty="0" smtClean="0"/>
              <a:t>In a 100 meter sprint, anaerobic system supplies </a:t>
            </a:r>
            <a:r>
              <a:rPr lang="en-US" dirty="0" err="1" smtClean="0"/>
              <a:t>m____t</a:t>
            </a:r>
            <a:r>
              <a:rPr lang="en-US" dirty="0" smtClean="0"/>
              <a:t> of the energy with carbohydrates being the preferred </a:t>
            </a:r>
            <a:r>
              <a:rPr lang="en-US" dirty="0" err="1" smtClean="0"/>
              <a:t>f___l</a:t>
            </a:r>
            <a:r>
              <a:rPr lang="en-US" dirty="0" smtClean="0"/>
              <a:t>.</a:t>
            </a:r>
          </a:p>
          <a:p>
            <a:r>
              <a:rPr lang="en-US" dirty="0" smtClean="0"/>
              <a:t> For sub </a:t>
            </a:r>
            <a:r>
              <a:rPr lang="en-US" dirty="0" err="1" smtClean="0"/>
              <a:t>m______l</a:t>
            </a:r>
            <a:r>
              <a:rPr lang="en-US" dirty="0" smtClean="0"/>
              <a:t>, moderate to low </a:t>
            </a:r>
            <a:r>
              <a:rPr lang="en-US" dirty="0" err="1" smtClean="0"/>
              <a:t>i________y</a:t>
            </a:r>
            <a:r>
              <a:rPr lang="en-US" dirty="0" smtClean="0"/>
              <a:t> activities the aerobic system supplies the energy with </a:t>
            </a:r>
            <a:r>
              <a:rPr lang="en-US" dirty="0" err="1" smtClean="0"/>
              <a:t>c_____________s</a:t>
            </a:r>
            <a:r>
              <a:rPr lang="en-US" dirty="0" smtClean="0"/>
              <a:t> being the initial fuel source. As glycogen stores are depleted, </a:t>
            </a:r>
            <a:r>
              <a:rPr lang="en-US" dirty="0" err="1" smtClean="0"/>
              <a:t>f___s</a:t>
            </a:r>
            <a:r>
              <a:rPr lang="en-US" dirty="0" smtClean="0"/>
              <a:t> become the main source of </a:t>
            </a:r>
            <a:r>
              <a:rPr lang="en-US" dirty="0" err="1" smtClean="0"/>
              <a:t>e______y</a:t>
            </a:r>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ox(in)">
                                      <p:cBhvr>
                                        <p:cTn id="13" dur="3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ox(in)">
                                      <p:cBhvr>
                                        <p:cTn id="18" dur="3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ox(in)">
                                      <p:cBhvr>
                                        <p:cTn id="23" dur="3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916</TotalTime>
  <Words>1771</Words>
  <Application>Microsoft Office PowerPoint</Application>
  <PresentationFormat>On-screen Show (4:3)</PresentationFormat>
  <Paragraphs>113</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Verve</vt:lpstr>
      <vt:lpstr>Energy Systems “DOH” “If I knew exercise meant I had to get off the couch, I would have paid someone else to do it.” Energy Systems “Isn’t a donut energy?” </vt:lpstr>
      <vt:lpstr>Energy from Donuts. Food</vt:lpstr>
      <vt:lpstr>The ATP-PC System according to Side-show Bob. “I just dropped by to make sure you’re all paying attention”</vt:lpstr>
      <vt:lpstr>Energy from Beer carbohydrates </vt:lpstr>
      <vt:lpstr>Energy from Patty    Fatty    Fats “Look who’s talking lard boy”</vt:lpstr>
      <vt:lpstr>Energy from Mr. Burns. Protein “ I don’t think so Simpson.  Smythers, release the hounds.”</vt:lpstr>
      <vt:lpstr>Energy from ATP “Can you not dig it?”</vt:lpstr>
      <vt:lpstr>At rest and during exercise “Pointing at words, this is so demeaning.”</vt:lpstr>
      <vt:lpstr>Specific activity and fitness</vt:lpstr>
      <vt:lpstr>Three energy systems “That is the most frightening thing we’ve ever seen. No not the energy systems, that butt.”</vt:lpstr>
      <vt:lpstr>The 3 Energy Systems “Hey Homer, Is 74 your belt size or your IQ?”</vt:lpstr>
      <vt:lpstr>ATP-PC SYSTEM “Just listen to Dr. Bart”</vt:lpstr>
      <vt:lpstr>ATP-PC SYSTEM (CONTINUED) “me again.         Check this out”</vt:lpstr>
      <vt:lpstr>Slide 14</vt:lpstr>
      <vt:lpstr>Phosphate energy system</vt:lpstr>
      <vt:lpstr>Phosphate energy system (CONTINUED)</vt:lpstr>
      <vt:lpstr>Anaerobic glycolysis system (LACTIC ACID SYSTEM)</vt:lpstr>
      <vt:lpstr>Anaerobic glycolysis system (LACTIC ACID SYSTEM)</vt:lpstr>
      <vt:lpstr>The Aerobic System</vt:lpstr>
      <vt:lpstr>The Aerobic System. (Continued)</vt:lpstr>
      <vt:lpstr>The Aerobic System. (Continued)</vt:lpstr>
      <vt:lpstr>The Interplay of the Three Energy Systems. “More pointing, uhhhhh”</vt:lpstr>
      <vt:lpstr>ATP production — different exertion conditions</vt:lpstr>
      <vt:lpstr>Lactate threshold</vt:lpstr>
      <vt:lpstr>Lactate threshold (Continued)</vt:lpstr>
      <vt:lpstr>Lactate threshold (Continued)</vt:lpstr>
      <vt:lpstr>Lactate threshold (Continued)</vt:lpstr>
      <vt:lpstr>“, Hey , Hey ,Hey ALL SYSTEMS GO!!!!!!!!”</vt:lpstr>
      <vt:lpstr>Checkpoints and Course Work</vt:lpstr>
    </vt:vector>
  </TitlesOfParts>
  <Company>St. Joseph's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Gary Lewis</dc:creator>
  <cp:lastModifiedBy>Gary Lewis</cp:lastModifiedBy>
  <cp:revision>101</cp:revision>
  <dcterms:created xsi:type="dcterms:W3CDTF">2009-07-29T12:30:40Z</dcterms:created>
  <dcterms:modified xsi:type="dcterms:W3CDTF">2009-08-23T23:46:14Z</dcterms:modified>
</cp:coreProperties>
</file>